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37"/>
  </p:notesMasterIdLst>
  <p:handoutMasterIdLst>
    <p:handoutMasterId r:id="rId38"/>
  </p:handoutMasterIdLst>
  <p:sldIdLst>
    <p:sldId id="1122" r:id="rId2"/>
    <p:sldId id="1157" r:id="rId3"/>
    <p:sldId id="1126" r:id="rId4"/>
    <p:sldId id="1127" r:id="rId5"/>
    <p:sldId id="1133" r:id="rId6"/>
    <p:sldId id="1128" r:id="rId7"/>
    <p:sldId id="1129" r:id="rId8"/>
    <p:sldId id="1130" r:id="rId9"/>
    <p:sldId id="1131" r:id="rId10"/>
    <p:sldId id="1132" r:id="rId11"/>
    <p:sldId id="1134" r:id="rId12"/>
    <p:sldId id="1135" r:id="rId13"/>
    <p:sldId id="1136" r:id="rId14"/>
    <p:sldId id="1137" r:id="rId15"/>
    <p:sldId id="1138" r:id="rId16"/>
    <p:sldId id="1156" r:id="rId17"/>
    <p:sldId id="1139" r:id="rId18"/>
    <p:sldId id="1140" r:id="rId19"/>
    <p:sldId id="1141" r:id="rId20"/>
    <p:sldId id="1152" r:id="rId21"/>
    <p:sldId id="1153" r:id="rId22"/>
    <p:sldId id="1154" r:id="rId23"/>
    <p:sldId id="1142" r:id="rId24"/>
    <p:sldId id="1143" r:id="rId25"/>
    <p:sldId id="1155" r:id="rId26"/>
    <p:sldId id="1144" r:id="rId27"/>
    <p:sldId id="1145" r:id="rId28"/>
    <p:sldId id="1151" r:id="rId29"/>
    <p:sldId id="1146" r:id="rId30"/>
    <p:sldId id="1148" r:id="rId31"/>
    <p:sldId id="1149" r:id="rId32"/>
    <p:sldId id="1147" r:id="rId33"/>
    <p:sldId id="1150" r:id="rId34"/>
    <p:sldId id="1125" r:id="rId35"/>
    <p:sldId id="1123" r:id="rId36"/>
  </p:sldIdLst>
  <p:sldSz cx="9144000" cy="6858000" type="overhead"/>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996600"/>
    <a:srgbClr val="996633"/>
    <a:srgbClr val="003399"/>
    <a:srgbClr val="336699"/>
    <a:srgbClr val="008080"/>
    <a:srgbClr val="009999"/>
    <a:srgbClr val="4F91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9" autoAdjust="0"/>
    <p:restoredTop sz="95129" autoAdjust="0"/>
  </p:normalViewPr>
  <p:slideViewPr>
    <p:cSldViewPr>
      <p:cViewPr varScale="1">
        <p:scale>
          <a:sx n="81" d="100"/>
          <a:sy n="81" d="100"/>
        </p:scale>
        <p:origin x="1435"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8626"/>
    </p:cViewPr>
  </p:sorterViewPr>
  <p:notesViewPr>
    <p:cSldViewPr>
      <p:cViewPr varScale="1">
        <p:scale>
          <a:sx n="53" d="100"/>
          <a:sy n="53" d="100"/>
        </p:scale>
        <p:origin x="-2508" y="-90"/>
      </p:cViewPr>
      <p:guideLst>
        <p:guide orient="horz" pos="2929"/>
        <p:guide pos="216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882926"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algn="r" defTabSz="914686" eaLnBrk="0" hangingPunct="0">
              <a:defRPr sz="1200" smtClean="0">
                <a:latin typeface="Times New Roman" pitchFamily="18" charset="0"/>
              </a:defRPr>
            </a:lvl1pPr>
          </a:lstStyle>
          <a:p>
            <a:pPr>
              <a:defRPr/>
            </a:pPr>
            <a:fld id="{F5DD8319-A626-4D13-AB79-ED512C1D1467}" type="slidenum">
              <a:rPr lang="en-US"/>
              <a:pPr>
                <a:defRPr/>
              </a:pPr>
              <a:t>‹#›</a:t>
            </a:fld>
            <a:endParaRPr lang="en-US"/>
          </a:p>
        </p:txBody>
      </p:sp>
    </p:spTree>
    <p:extLst>
      <p:ext uri="{BB962C8B-B14F-4D97-AF65-F5344CB8AC3E}">
        <p14:creationId xmlns:p14="http://schemas.microsoft.com/office/powerpoint/2010/main" val="912094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882926"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algn="r" defTabSz="914686" eaLnBrk="0" hangingPunct="0">
              <a:defRPr sz="1200" smtClean="0">
                <a:latin typeface="Times New Roman" pitchFamily="18"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11250" y="695325"/>
            <a:ext cx="4649788" cy="34877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5294" y="4416099"/>
            <a:ext cx="5027414" cy="418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2"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882926"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algn="r" defTabSz="914686" eaLnBrk="0" hangingPunct="0">
              <a:defRPr sz="1200" smtClean="0">
                <a:latin typeface="Times New Roman" pitchFamily="18" charset="0"/>
              </a:defRPr>
            </a:lvl1pPr>
          </a:lstStyle>
          <a:p>
            <a:pPr>
              <a:defRPr/>
            </a:pPr>
            <a:fld id="{8531F1C4-0932-4842-84EC-977961719BFE}" type="slidenum">
              <a:rPr lang="en-US"/>
              <a:pPr>
                <a:defRPr/>
              </a:pPr>
              <a:t>‹#›</a:t>
            </a:fld>
            <a:endParaRPr lang="en-US"/>
          </a:p>
        </p:txBody>
      </p:sp>
    </p:spTree>
    <p:extLst>
      <p:ext uri="{BB962C8B-B14F-4D97-AF65-F5344CB8AC3E}">
        <p14:creationId xmlns:p14="http://schemas.microsoft.com/office/powerpoint/2010/main" val="42734539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14686" eaLnBrk="0" hangingPunct="0">
              <a:defRPr>
                <a:solidFill>
                  <a:schemeClr val="tx1"/>
                </a:solidFill>
                <a:latin typeface="Arial" charset="0"/>
              </a:defRPr>
            </a:lvl1pPr>
            <a:lvl2pPr marL="713455" indent="-274406" defTabSz="914686" eaLnBrk="0" hangingPunct="0">
              <a:defRPr>
                <a:solidFill>
                  <a:schemeClr val="tx1"/>
                </a:solidFill>
                <a:latin typeface="Arial" charset="0"/>
              </a:defRPr>
            </a:lvl2pPr>
            <a:lvl3pPr marL="1097623" indent="-219525" defTabSz="914686" eaLnBrk="0" hangingPunct="0">
              <a:defRPr>
                <a:solidFill>
                  <a:schemeClr val="tx1"/>
                </a:solidFill>
                <a:latin typeface="Arial" charset="0"/>
              </a:defRPr>
            </a:lvl3pPr>
            <a:lvl4pPr marL="1536672" indent="-219525" defTabSz="914686" eaLnBrk="0" hangingPunct="0">
              <a:defRPr>
                <a:solidFill>
                  <a:schemeClr val="tx1"/>
                </a:solidFill>
                <a:latin typeface="Arial" charset="0"/>
              </a:defRPr>
            </a:lvl4pPr>
            <a:lvl5pPr marL="1975721" indent="-219525" defTabSz="914686" eaLnBrk="0" hangingPunct="0">
              <a:defRPr>
                <a:solidFill>
                  <a:schemeClr val="tx1"/>
                </a:solidFill>
                <a:latin typeface="Arial" charset="0"/>
              </a:defRPr>
            </a:lvl5pPr>
            <a:lvl6pPr marL="2414770" indent="-219525" defTabSz="914686" eaLnBrk="0" fontAlgn="base" hangingPunct="0">
              <a:spcBef>
                <a:spcPct val="0"/>
              </a:spcBef>
              <a:spcAft>
                <a:spcPct val="0"/>
              </a:spcAft>
              <a:defRPr>
                <a:solidFill>
                  <a:schemeClr val="tx1"/>
                </a:solidFill>
                <a:latin typeface="Arial" charset="0"/>
              </a:defRPr>
            </a:lvl6pPr>
            <a:lvl7pPr marL="2853820" indent="-219525" defTabSz="914686" eaLnBrk="0" fontAlgn="base" hangingPunct="0">
              <a:spcBef>
                <a:spcPct val="0"/>
              </a:spcBef>
              <a:spcAft>
                <a:spcPct val="0"/>
              </a:spcAft>
              <a:defRPr>
                <a:solidFill>
                  <a:schemeClr val="tx1"/>
                </a:solidFill>
                <a:latin typeface="Arial" charset="0"/>
              </a:defRPr>
            </a:lvl7pPr>
            <a:lvl8pPr marL="3292869" indent="-219525" defTabSz="914686" eaLnBrk="0" fontAlgn="base" hangingPunct="0">
              <a:spcBef>
                <a:spcPct val="0"/>
              </a:spcBef>
              <a:spcAft>
                <a:spcPct val="0"/>
              </a:spcAft>
              <a:defRPr>
                <a:solidFill>
                  <a:schemeClr val="tx1"/>
                </a:solidFill>
                <a:latin typeface="Arial" charset="0"/>
              </a:defRPr>
            </a:lvl8pPr>
            <a:lvl9pPr marL="3731918" indent="-219525" defTabSz="914686" eaLnBrk="0" fontAlgn="base" hangingPunct="0">
              <a:spcBef>
                <a:spcPct val="0"/>
              </a:spcBef>
              <a:spcAft>
                <a:spcPct val="0"/>
              </a:spcAft>
              <a:defRPr>
                <a:solidFill>
                  <a:schemeClr val="tx1"/>
                </a:solidFill>
                <a:latin typeface="Arial" charset="0"/>
              </a:defRPr>
            </a:lvl9pPr>
          </a:lstStyle>
          <a:p>
            <a:fld id="{1D214B5A-2963-4215-BFC2-120B016E1356}" type="slidenum">
              <a:rPr lang="en-US">
                <a:latin typeface="Times New Roman" pitchFamily="18" charset="0"/>
              </a:rPr>
              <a:pPr/>
              <a:t>1</a:t>
            </a:fld>
            <a:endParaRPr lang="en-US">
              <a:latin typeface="Times New Roman" pitchFamily="18" charset="0"/>
            </a:endParaRPr>
          </a:p>
        </p:txBody>
      </p:sp>
      <p:sp>
        <p:nvSpPr>
          <p:cNvPr id="9219" name="Rectangle 2"/>
          <p:cNvSpPr>
            <a:spLocks noGrp="1" noRot="1" noChangeAspect="1" noChangeArrowheads="1" noTextEdit="1"/>
          </p:cNvSpPr>
          <p:nvPr>
            <p:ph type="sldImg"/>
          </p:nvPr>
        </p:nvSpPr>
        <p:spPr>
          <a:xfrm>
            <a:off x="1106488" y="695325"/>
            <a:ext cx="4649787" cy="3487738"/>
          </a:xfrm>
          <a:ln/>
        </p:spPr>
      </p:sp>
      <p:sp>
        <p:nvSpPr>
          <p:cNvPr id="9220" name="Rectangle 3"/>
          <p:cNvSpPr>
            <a:spLocks noGrp="1" noChangeArrowheads="1"/>
          </p:cNvSpPr>
          <p:nvPr>
            <p:ph type="body" idx="1"/>
          </p:nvPr>
        </p:nvSpPr>
        <p:spPr>
          <a:xfrm>
            <a:off x="915294" y="4414561"/>
            <a:ext cx="5027414" cy="4187069"/>
          </a:xfrm>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p:spPr>
        <p:txBody>
          <a:bodyPr/>
          <a:lstStyle>
            <a:lvl1pPr defTabSz="927260" eaLnBrk="0" hangingPunct="0">
              <a:defRPr>
                <a:solidFill>
                  <a:schemeClr val="tx1"/>
                </a:solidFill>
                <a:latin typeface="Arial" pitchFamily="34" charset="0"/>
              </a:defRPr>
            </a:lvl1pPr>
            <a:lvl2pPr marL="745632" indent="-286781" defTabSz="927260" eaLnBrk="0" hangingPunct="0">
              <a:defRPr>
                <a:solidFill>
                  <a:schemeClr val="tx1"/>
                </a:solidFill>
                <a:latin typeface="Arial" pitchFamily="34" charset="0"/>
              </a:defRPr>
            </a:lvl2pPr>
            <a:lvl3pPr marL="1147125" indent="-229425" defTabSz="927260" eaLnBrk="0" hangingPunct="0">
              <a:defRPr>
                <a:solidFill>
                  <a:schemeClr val="tx1"/>
                </a:solidFill>
                <a:latin typeface="Arial" pitchFamily="34" charset="0"/>
              </a:defRPr>
            </a:lvl3pPr>
            <a:lvl4pPr marL="1605976" indent="-229425" defTabSz="927260" eaLnBrk="0" hangingPunct="0">
              <a:defRPr>
                <a:solidFill>
                  <a:schemeClr val="tx1"/>
                </a:solidFill>
                <a:latin typeface="Arial" pitchFamily="34" charset="0"/>
              </a:defRPr>
            </a:lvl4pPr>
            <a:lvl5pPr marL="2064826" indent="-229425" defTabSz="927260" eaLnBrk="0" hangingPunct="0">
              <a:defRPr>
                <a:solidFill>
                  <a:schemeClr val="tx1"/>
                </a:solidFill>
                <a:latin typeface="Arial" pitchFamily="34" charset="0"/>
              </a:defRPr>
            </a:lvl5pPr>
            <a:lvl6pPr marL="2523676" indent="-229425" defTabSz="927260" eaLnBrk="0" fontAlgn="base" hangingPunct="0">
              <a:spcBef>
                <a:spcPct val="0"/>
              </a:spcBef>
              <a:spcAft>
                <a:spcPct val="0"/>
              </a:spcAft>
              <a:defRPr>
                <a:solidFill>
                  <a:schemeClr val="tx1"/>
                </a:solidFill>
                <a:latin typeface="Arial" pitchFamily="34" charset="0"/>
              </a:defRPr>
            </a:lvl6pPr>
            <a:lvl7pPr marL="2982527" indent="-229425" defTabSz="927260" eaLnBrk="0" fontAlgn="base" hangingPunct="0">
              <a:spcBef>
                <a:spcPct val="0"/>
              </a:spcBef>
              <a:spcAft>
                <a:spcPct val="0"/>
              </a:spcAft>
              <a:defRPr>
                <a:solidFill>
                  <a:schemeClr val="tx1"/>
                </a:solidFill>
                <a:latin typeface="Arial" pitchFamily="34" charset="0"/>
              </a:defRPr>
            </a:lvl7pPr>
            <a:lvl8pPr marL="3441377" indent="-229425" defTabSz="927260" eaLnBrk="0" fontAlgn="base" hangingPunct="0">
              <a:spcBef>
                <a:spcPct val="0"/>
              </a:spcBef>
              <a:spcAft>
                <a:spcPct val="0"/>
              </a:spcAft>
              <a:defRPr>
                <a:solidFill>
                  <a:schemeClr val="tx1"/>
                </a:solidFill>
                <a:latin typeface="Arial" pitchFamily="34" charset="0"/>
              </a:defRPr>
            </a:lvl8pPr>
            <a:lvl9pPr marL="3900228" indent="-229425" defTabSz="927260" eaLnBrk="0" fontAlgn="base" hangingPunct="0">
              <a:spcBef>
                <a:spcPct val="0"/>
              </a:spcBef>
              <a:spcAft>
                <a:spcPct val="0"/>
              </a:spcAft>
              <a:defRPr>
                <a:solidFill>
                  <a:schemeClr val="tx1"/>
                </a:solidFill>
                <a:latin typeface="Arial" pitchFamily="34" charset="0"/>
              </a:defRPr>
            </a:lvl9pPr>
          </a:lstStyle>
          <a:p>
            <a:pPr eaLnBrk="1" hangingPunct="1"/>
            <a:fld id="{D4621ABA-1559-4359-8487-35D14B312E23}" type="slidenum">
              <a:rPr lang="en-US" smtClean="0"/>
              <a:pPr eaLnBrk="1" hangingPunct="1"/>
              <a:t>34</a:t>
            </a:fld>
            <a:endParaRPr lang="en-US"/>
          </a:p>
        </p:txBody>
      </p:sp>
      <p:sp>
        <p:nvSpPr>
          <p:cNvPr id="342019" name="Rectangle 2"/>
          <p:cNvSpPr>
            <a:spLocks noGrp="1" noRot="1" noChangeAspect="1" noChangeArrowheads="1" noTextEdit="1"/>
          </p:cNvSpPr>
          <p:nvPr>
            <p:ph type="sldImg"/>
          </p:nvPr>
        </p:nvSpPr>
        <p:spPr>
          <a:xfrm>
            <a:off x="1106488" y="695325"/>
            <a:ext cx="4649787" cy="3487738"/>
          </a:xfrm>
          <a:ln/>
        </p:spPr>
      </p:sp>
      <p:sp>
        <p:nvSpPr>
          <p:cNvPr id="342020" name="Rectangle 3"/>
          <p:cNvSpPr>
            <a:spLocks noGrp="1" noChangeArrowheads="1"/>
          </p:cNvSpPr>
          <p:nvPr>
            <p:ph type="body" idx="1"/>
          </p:nvPr>
        </p:nvSpPr>
        <p:spPr>
          <a:xfrm>
            <a:off x="914818" y="4414912"/>
            <a:ext cx="5028365" cy="4186416"/>
          </a:xfrm>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HTL HEADER TITLE">
    <p:spTree>
      <p:nvGrpSpPr>
        <p:cNvPr id="1" name=""/>
        <p:cNvGrpSpPr/>
        <p:nvPr/>
      </p:nvGrpSpPr>
      <p:grpSpPr>
        <a:xfrm>
          <a:off x="0" y="0"/>
          <a:ext cx="0" cy="0"/>
          <a:chOff x="0" y="0"/>
          <a:chExt cx="0" cy="0"/>
        </a:xfrm>
      </p:grpSpPr>
      <p:sp>
        <p:nvSpPr>
          <p:cNvPr id="5" name="Rectangle 10"/>
          <p:cNvSpPr>
            <a:spLocks noGrp="1" noChangeArrowheads="1"/>
          </p:cNvSpPr>
          <p:nvPr>
            <p:ph type="ftr" sz="quarter" idx="11"/>
          </p:nvPr>
        </p:nvSpPr>
        <p:spPr>
          <a:ln/>
        </p:spPr>
        <p:txBody>
          <a:bodyPr/>
          <a:lstStyle>
            <a:lvl1pPr>
              <a:defRPr/>
            </a:lvl1pPr>
          </a:lstStyle>
          <a:p>
            <a:pPr>
              <a:defRPr/>
            </a:pPr>
            <a:r>
              <a:rPr lang="en-US"/>
              <a:t>© 2013 Murphy, Hesse, Toomey &amp; Lehane LLP. All Rights Reserved.</a:t>
            </a:r>
          </a:p>
        </p:txBody>
      </p:sp>
      <p:sp>
        <p:nvSpPr>
          <p:cNvPr id="6" name="Rectangle 11"/>
          <p:cNvSpPr>
            <a:spLocks noGrp="1" noChangeArrowheads="1"/>
          </p:cNvSpPr>
          <p:nvPr>
            <p:ph type="sldNum" sz="quarter" idx="12"/>
          </p:nvPr>
        </p:nvSpPr>
        <p:spPr>
          <a:ln/>
        </p:spPr>
        <p:txBody>
          <a:bodyPr/>
          <a:lstStyle>
            <a:lvl1pPr>
              <a:defRPr/>
            </a:lvl1pPr>
          </a:lstStyle>
          <a:p>
            <a:pPr>
              <a:defRPr/>
            </a:pPr>
            <a:fld id="{95721073-F16D-493B-9D58-13364500D072}" type="slidenum">
              <a:rPr lang="en-US"/>
              <a:pPr>
                <a:defRPr/>
              </a:pPr>
              <a:t>‹#›</a:t>
            </a:fld>
            <a:endParaRPr lang="en-US"/>
          </a:p>
        </p:txBody>
      </p:sp>
      <p:pic>
        <p:nvPicPr>
          <p:cNvPr id="7" name="Picture 3" descr="mhtl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0143" y="304800"/>
            <a:ext cx="69342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p:cNvSpPr>
            <a:spLocks noGrp="1" noChangeArrowheads="1"/>
          </p:cNvSpPr>
          <p:nvPr>
            <p:ph type="body" sz="half" idx="1"/>
          </p:nvPr>
        </p:nvSpPr>
        <p:spPr>
          <a:xfrm>
            <a:off x="685800" y="1676400"/>
            <a:ext cx="8077200" cy="4419600"/>
          </a:xfrm>
        </p:spPr>
        <p:txBody>
          <a:bodyPr/>
          <a:lstStyle>
            <a:lvl1pPr>
              <a:defRPr/>
            </a:lvl1pPr>
          </a:lstStyle>
          <a:p>
            <a:pPr algn="ctr" eaLnBrk="1" hangingPunct="1">
              <a:buFont typeface="Wingdings" pitchFamily="2" charset="2"/>
              <a:buNone/>
            </a:pPr>
            <a:endParaRPr lang="en-US" b="1" i="1" dirty="0"/>
          </a:p>
          <a:p>
            <a:pPr algn="ctr" eaLnBrk="1" hangingPunct="1">
              <a:buFont typeface="Wingdings" pitchFamily="2" charset="2"/>
              <a:buNone/>
            </a:pPr>
            <a:r>
              <a:rPr lang="en-US" b="1" i="1" dirty="0" err="1"/>
              <a:t>xxxxxxxxxxxxxxxxxxxxxx</a:t>
            </a:r>
            <a:endParaRPr lang="en-US" sz="1800" dirty="0"/>
          </a:p>
          <a:p>
            <a:pPr algn="ctr" eaLnBrk="1" hangingPunct="1">
              <a:buFont typeface="Wingdings" pitchFamily="2" charset="2"/>
              <a:buNone/>
            </a:pPr>
            <a:endParaRPr lang="en-US" sz="1800" dirty="0"/>
          </a:p>
          <a:p>
            <a:pPr algn="ctr" eaLnBrk="1" hangingPunct="1">
              <a:buFont typeface="Wingdings" pitchFamily="2" charset="2"/>
              <a:buNone/>
            </a:pPr>
            <a:r>
              <a:rPr lang="en-US" sz="3200" b="1" dirty="0"/>
              <a:t>FRONT PAGE</a:t>
            </a:r>
          </a:p>
          <a:p>
            <a:pPr eaLnBrk="1" hangingPunct="1"/>
            <a:endParaRPr lang="en-US" sz="2000" i="1" dirty="0"/>
          </a:p>
          <a:p>
            <a:pPr algn="ctr" eaLnBrk="1" hangingPunct="1">
              <a:buFont typeface="Wingdings" pitchFamily="2" charset="2"/>
              <a:buNone/>
            </a:pPr>
            <a:r>
              <a:rPr lang="en-US" sz="1600" i="1" dirty="0" err="1"/>
              <a:t>xxxxxxxxxx</a:t>
            </a:r>
            <a:endParaRPr lang="en-US" sz="1600" i="1" dirty="0"/>
          </a:p>
          <a:p>
            <a:pPr algn="ctr" eaLnBrk="1" hangingPunct="1">
              <a:buFont typeface="Wingdings" pitchFamily="2" charset="2"/>
              <a:buNone/>
            </a:pPr>
            <a:endParaRPr lang="en-US" sz="1600" i="1" dirty="0"/>
          </a:p>
          <a:p>
            <a:pPr algn="ctr" eaLnBrk="1" hangingPunct="1">
              <a:buFont typeface="Wingdings" pitchFamily="2" charset="2"/>
              <a:buNone/>
            </a:pPr>
            <a:r>
              <a:rPr lang="en-US" sz="1800" i="1" dirty="0" err="1"/>
              <a:t>xxxxxxxxxxxxxxxxxxxxxxxxx</a:t>
            </a:r>
            <a:endParaRPr lang="en-US" sz="1800" i="1" dirty="0"/>
          </a:p>
          <a:p>
            <a:pPr eaLnBrk="1" hangingPunct="1">
              <a:buFont typeface="Wingdings" pitchFamily="2" charset="2"/>
              <a:buNone/>
            </a:pPr>
            <a:endParaRPr lang="en-US" sz="1800" i="1" dirty="0"/>
          </a:p>
        </p:txBody>
      </p:sp>
      <p:sp>
        <p:nvSpPr>
          <p:cNvPr id="9" name="Date Placeholder 3"/>
          <p:cNvSpPr>
            <a:spLocks noGrp="1"/>
          </p:cNvSpPr>
          <p:nvPr>
            <p:ph type="dt" sz="quarter" idx="10"/>
          </p:nvPr>
        </p:nvSpPr>
        <p:spPr>
          <a:xfrm>
            <a:off x="780143" y="6400800"/>
            <a:ext cx="9144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DOC ID #</a:t>
            </a:r>
            <a:endParaRPr lang="en-US" dirty="0"/>
          </a:p>
        </p:txBody>
      </p:sp>
    </p:spTree>
    <p:extLst>
      <p:ext uri="{BB962C8B-B14F-4D97-AF65-F5344CB8AC3E}">
        <p14:creationId xmlns:p14="http://schemas.microsoft.com/office/powerpoint/2010/main" val="227408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229600" cy="1143000"/>
          </a:xfrm>
        </p:spPr>
        <p:txBody>
          <a:bodyPr/>
          <a:lstStyle/>
          <a:p>
            <a:r>
              <a:rPr lang="en-US" dirty="0"/>
              <a:t>Click to edit Master title style</a:t>
            </a:r>
          </a:p>
        </p:txBody>
      </p:sp>
      <p:sp>
        <p:nvSpPr>
          <p:cNvPr id="4" name="Content Placeholder 3"/>
          <p:cNvSpPr>
            <a:spLocks noGrp="1"/>
          </p:cNvSpPr>
          <p:nvPr>
            <p:ph sz="half" idx="2" hasCustomPrompt="1"/>
          </p:nvPr>
        </p:nvSpPr>
        <p:spPr>
          <a:xfrm>
            <a:off x="685800" y="1600200"/>
            <a:ext cx="8305800" cy="4530725"/>
          </a:xfrm>
        </p:spPr>
        <p:txBody>
          <a:bodyPr/>
          <a:lstStyle>
            <a:lvl1pPr marL="514350" indent="-514350">
              <a:buFont typeface="Wingdings" pitchFamily="2" charset="2"/>
              <a:buChar char="n"/>
              <a:defRPr/>
            </a:lvl1pPr>
          </a:lstStyle>
          <a:p>
            <a:pPr lvl="0"/>
            <a:r>
              <a:rPr lang="en-US" dirty="0"/>
              <a:t>Line 1</a:t>
            </a:r>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 2020 Murphy, Hesse, Toomey &amp; </a:t>
            </a:r>
            <a:r>
              <a:rPr lang="en-US" dirty="0" err="1"/>
              <a:t>Lehane</a:t>
            </a:r>
            <a:r>
              <a:rPr lang="en-US" dirty="0"/>
              <a:t> LLP. All Rights Reserved.</a:t>
            </a:r>
          </a:p>
        </p:txBody>
      </p:sp>
      <p:sp>
        <p:nvSpPr>
          <p:cNvPr id="7" name="Rectangle 11"/>
          <p:cNvSpPr>
            <a:spLocks noGrp="1" noChangeArrowheads="1"/>
          </p:cNvSpPr>
          <p:nvPr>
            <p:ph type="sldNum" sz="quarter" idx="12"/>
          </p:nvPr>
        </p:nvSpPr>
        <p:spPr>
          <a:ln/>
        </p:spPr>
        <p:txBody>
          <a:bodyPr/>
          <a:lstStyle>
            <a:lvl1pPr>
              <a:defRPr/>
            </a:lvl1pPr>
          </a:lstStyle>
          <a:p>
            <a:pPr>
              <a:defRPr/>
            </a:pPr>
            <a:fld id="{4F9F9C3A-A553-4DA9-B124-D796C22122F2}" type="slidenum">
              <a:rPr lang="en-US"/>
              <a:pPr>
                <a:defRPr/>
              </a:pPr>
              <a:t>‹#›</a:t>
            </a:fld>
            <a:endParaRPr lang="en-US"/>
          </a:p>
        </p:txBody>
      </p:sp>
      <p:sp>
        <p:nvSpPr>
          <p:cNvPr id="8" name="Date Placeholder 3"/>
          <p:cNvSpPr>
            <a:spLocks noGrp="1"/>
          </p:cNvSpPr>
          <p:nvPr>
            <p:ph type="dt" sz="quarter" idx="10"/>
          </p:nvPr>
        </p:nvSpPr>
        <p:spPr>
          <a:xfrm>
            <a:off x="685800" y="6324600"/>
            <a:ext cx="8382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DOC ID #</a:t>
            </a:r>
            <a:endParaRPr lang="en-US" dirty="0"/>
          </a:p>
        </p:txBody>
      </p:sp>
    </p:spTree>
    <p:extLst>
      <p:ext uri="{BB962C8B-B14F-4D97-AF65-F5344CB8AC3E}">
        <p14:creationId xmlns:p14="http://schemas.microsoft.com/office/powerpoint/2010/main" val="11354211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305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8"/>
          <p:cNvSpPr>
            <a:spLocks noGrp="1" noChangeArrowheads="1"/>
          </p:cNvSpPr>
          <p:nvPr>
            <p:ph type="body" idx="1"/>
          </p:nvPr>
        </p:nvSpPr>
        <p:spPr bwMode="auto">
          <a:xfrm>
            <a:off x="628650" y="1600201"/>
            <a:ext cx="8305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Line 1</a:t>
            </a:r>
          </a:p>
          <a:p>
            <a:pPr lvl="1"/>
            <a:r>
              <a:rPr lang="en-US" dirty="0"/>
              <a:t>Line 2</a:t>
            </a:r>
          </a:p>
          <a:p>
            <a:pPr lvl="2"/>
            <a:r>
              <a:rPr lang="en-US" dirty="0"/>
              <a:t>Line 1 </a:t>
            </a:r>
          </a:p>
          <a:p>
            <a:pPr lvl="2"/>
            <a:endParaRPr lang="en-US" dirty="0"/>
          </a:p>
          <a:p>
            <a:pPr lvl="1"/>
            <a:endParaRPr lang="en-US" dirty="0"/>
          </a:p>
        </p:txBody>
      </p:sp>
      <p:sp>
        <p:nvSpPr>
          <p:cNvPr id="1320970" name="Rectangle 10"/>
          <p:cNvSpPr>
            <a:spLocks noGrp="1" noChangeArrowheads="1"/>
          </p:cNvSpPr>
          <p:nvPr>
            <p:ph type="ftr" sz="quarter" idx="3"/>
          </p:nvPr>
        </p:nvSpPr>
        <p:spPr bwMode="auto">
          <a:xfrm>
            <a:off x="2438400" y="6400800"/>
            <a:ext cx="502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dirty="0"/>
              <a:t>© 2020 Murphy, Hesse, Toomey &amp; </a:t>
            </a:r>
            <a:r>
              <a:rPr lang="en-US" dirty="0" err="1"/>
              <a:t>Lehane</a:t>
            </a:r>
            <a:r>
              <a:rPr lang="en-US" dirty="0"/>
              <a:t> LLP. All Rights Reserved.</a:t>
            </a:r>
          </a:p>
        </p:txBody>
      </p:sp>
      <p:sp>
        <p:nvSpPr>
          <p:cNvPr id="1320971" name="Rectangle 11"/>
          <p:cNvSpPr>
            <a:spLocks noGrp="1" noChangeArrowheads="1"/>
          </p:cNvSpPr>
          <p:nvPr>
            <p:ph type="sldNum" sz="quarter" idx="4"/>
          </p:nvPr>
        </p:nvSpPr>
        <p:spPr bwMode="auto">
          <a:xfrm>
            <a:off x="7620000"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15F0162F-D32D-4644-8C75-7C30F4F9E797}" type="slidenum">
              <a:rPr lang="en-US"/>
              <a:pPr>
                <a:defRPr/>
              </a:pPr>
              <a:t>‹#›</a:t>
            </a:fld>
            <a:endParaRPr 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Date Placeholder 3"/>
          <p:cNvSpPr>
            <a:spLocks noGrp="1"/>
          </p:cNvSpPr>
          <p:nvPr>
            <p:ph type="dt" sz="quarter" idx="2"/>
          </p:nvPr>
        </p:nvSpPr>
        <p:spPr>
          <a:xfrm>
            <a:off x="914400" y="6400800"/>
            <a:ext cx="8382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DOC ID #</a:t>
            </a:r>
            <a:endParaRPr lang="en-US" dirty="0"/>
          </a:p>
        </p:txBody>
      </p:sp>
    </p:spTree>
    <p:extLst>
      <p:ext uri="{BB962C8B-B14F-4D97-AF65-F5344CB8AC3E}">
        <p14:creationId xmlns:p14="http://schemas.microsoft.com/office/powerpoint/2010/main" val="4086270473"/>
      </p:ext>
    </p:extLst>
  </p:cSld>
  <p:clrMap bg1="lt1" tx1="dk1" bg2="lt2" tx2="dk2" accent1="accent1" accent2="accent2" accent3="accent3" accent4="accent4" accent5="accent5" accent6="accent6" hlink="hlink" folHlink="folHlink"/>
  <p:sldLayoutIdLst>
    <p:sldLayoutId id="2147483779" r:id="rId1"/>
    <p:sldLayoutId id="2147483788" r:id="rId2"/>
  </p:sldLayoutIdLst>
  <p:hf hdr="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imes New Roman" pitchFamily="18" charset="0"/>
        </a:defRPr>
      </a:lvl2pPr>
      <a:lvl3pPr algn="l" rtl="0" eaLnBrk="0" fontAlgn="base" hangingPunct="0">
        <a:spcBef>
          <a:spcPct val="0"/>
        </a:spcBef>
        <a:spcAft>
          <a:spcPct val="0"/>
        </a:spcAft>
        <a:defRPr sz="4000">
          <a:solidFill>
            <a:schemeClr val="tx2"/>
          </a:solidFill>
          <a:latin typeface="Times New Roman" pitchFamily="18" charset="0"/>
        </a:defRPr>
      </a:lvl3pPr>
      <a:lvl4pPr algn="l" rtl="0" eaLnBrk="0" fontAlgn="base" hangingPunct="0">
        <a:spcBef>
          <a:spcPct val="0"/>
        </a:spcBef>
        <a:spcAft>
          <a:spcPct val="0"/>
        </a:spcAft>
        <a:defRPr sz="4000">
          <a:solidFill>
            <a:schemeClr val="tx2"/>
          </a:solidFill>
          <a:latin typeface="Times New Roman" pitchFamily="18" charset="0"/>
        </a:defRPr>
      </a:lvl4pPr>
      <a:lvl5pPr algn="l" rtl="0" eaLnBrk="0" fontAlgn="base" hangingPunct="0">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514350" indent="-51435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ea typeface="+mn-ea"/>
          <a:cs typeface="+mn-cs"/>
        </a:defRPr>
      </a:lvl1pPr>
      <a:lvl2pPr marL="971550" indent="-51435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defRPr>
      </a:lvl2pPr>
      <a:lvl3pPr marL="1371600" indent="-45720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2"/>
          <p:cNvSpPr>
            <a:spLocks noGrp="1" noChangeArrowheads="1"/>
          </p:cNvSpPr>
          <p:nvPr>
            <p:ph type="body" sz="half" idx="4294967295"/>
          </p:nvPr>
        </p:nvSpPr>
        <p:spPr>
          <a:xfrm>
            <a:off x="685800" y="1676400"/>
            <a:ext cx="8077200" cy="4419600"/>
          </a:xfrm>
        </p:spPr>
        <p:txBody>
          <a:bodyPr/>
          <a:lstStyle/>
          <a:p>
            <a:pPr marL="0" indent="0" algn="ctr">
              <a:buNone/>
            </a:pPr>
            <a:endParaRPr lang="en-US" sz="2400" b="1" dirty="0"/>
          </a:p>
          <a:p>
            <a:pPr marL="0" indent="0" algn="ctr">
              <a:buNone/>
            </a:pPr>
            <a:r>
              <a:rPr lang="en-US" sz="4400" b="1" dirty="0"/>
              <a:t>Title IX</a:t>
            </a:r>
          </a:p>
          <a:p>
            <a:pPr marL="0" indent="0" algn="ctr">
              <a:buNone/>
            </a:pPr>
            <a:endParaRPr lang="en-US" sz="2400" b="1" dirty="0"/>
          </a:p>
          <a:p>
            <a:pPr marL="0" indent="0" algn="ctr">
              <a:buNone/>
            </a:pPr>
            <a:r>
              <a:rPr lang="en-US" sz="2400" dirty="0"/>
              <a:t>Cape Cod Collaborative</a:t>
            </a:r>
          </a:p>
          <a:p>
            <a:pPr marL="0" indent="0" algn="ctr">
              <a:buNone/>
            </a:pPr>
            <a:r>
              <a:rPr lang="en-US" sz="2400" dirty="0"/>
              <a:t>September 4, 2020</a:t>
            </a:r>
          </a:p>
          <a:p>
            <a:pPr marL="0" indent="0" algn="ctr">
              <a:buNone/>
            </a:pPr>
            <a:r>
              <a:rPr lang="en-US" sz="2400" dirty="0"/>
              <a:t>Presented by: Felicia Vasudevan, Esq.</a:t>
            </a:r>
          </a:p>
          <a:p>
            <a:pPr marL="0" indent="0" algn="ctr">
              <a:buNone/>
            </a:pPr>
            <a:endParaRPr lang="en-US" sz="2400" b="1" dirty="0"/>
          </a:p>
          <a:p>
            <a:pPr marL="0" indent="0" algn="ctr">
              <a:buNone/>
            </a:pPr>
            <a:endParaRPr lang="en-US" sz="2400" b="1" dirty="0"/>
          </a:p>
          <a:p>
            <a:pPr marL="0" indent="0" algn="ctr">
              <a:buNone/>
            </a:pPr>
            <a:endParaRPr lang="en-US" sz="2400" b="1" dirty="0"/>
          </a:p>
          <a:p>
            <a:pPr marL="0" indent="0" algn="ctr">
              <a:buNone/>
            </a:pPr>
            <a:endParaRPr lang="en-US" sz="2400" b="1" i="1" dirty="0"/>
          </a:p>
          <a:p>
            <a:pPr marL="0" indent="0" algn="ctr">
              <a:buNone/>
            </a:pPr>
            <a:endParaRPr lang="en-US" sz="1800" i="1" dirty="0"/>
          </a:p>
        </p:txBody>
      </p:sp>
      <p:pic>
        <p:nvPicPr>
          <p:cNvPr id="3077" name="Picture 3" descr="mhtl logo"/>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62000" y="304800"/>
            <a:ext cx="69342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Footer Placeholder 5"/>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 2020 Murphy, Hesse, Toomey &amp; </a:t>
            </a:r>
            <a:r>
              <a:rPr lang="en-US" dirty="0" err="1"/>
              <a:t>Lehane</a:t>
            </a:r>
            <a:r>
              <a:rPr lang="en-US" dirty="0"/>
              <a:t> LLP. All Rights Reserved.</a:t>
            </a:r>
          </a:p>
        </p:txBody>
      </p:sp>
      <p:sp>
        <p:nvSpPr>
          <p:cNvPr id="3" name="Slide Number Placeholder 2"/>
          <p:cNvSpPr>
            <a:spLocks noGrp="1"/>
          </p:cNvSpPr>
          <p:nvPr>
            <p:ph type="sldNum" sz="quarter" idx="12"/>
          </p:nvPr>
        </p:nvSpPr>
        <p:spPr/>
        <p:txBody>
          <a:bodyPr/>
          <a:lstStyle/>
          <a:p>
            <a:pPr>
              <a:defRPr/>
            </a:pPr>
            <a:fld id="{4F9F9C3A-A553-4DA9-B124-D796C22122F2}"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 document, document </a:t>
            </a:r>
          </a:p>
        </p:txBody>
      </p:sp>
      <p:sp>
        <p:nvSpPr>
          <p:cNvPr id="3" name="Content Placeholder 2"/>
          <p:cNvSpPr>
            <a:spLocks noGrp="1"/>
          </p:cNvSpPr>
          <p:nvPr>
            <p:ph sz="half" idx="2"/>
          </p:nvPr>
        </p:nvSpPr>
        <p:spPr/>
        <p:txBody>
          <a:bodyPr/>
          <a:lstStyle/>
          <a:p>
            <a:r>
              <a:rPr lang="en-US" sz="2000" dirty="0"/>
              <a:t>The Title IX Coordinator must document in writing the supportive measures offered/provided or why no supportive measures were offered/provided. </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10</a:t>
            </a:fld>
            <a:endParaRPr lang="en-US"/>
          </a:p>
        </p:txBody>
      </p:sp>
    </p:spTree>
    <p:extLst>
      <p:ext uri="{BB962C8B-B14F-4D97-AF65-F5344CB8AC3E}">
        <p14:creationId xmlns:p14="http://schemas.microsoft.com/office/powerpoint/2010/main" val="65887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complaint </a:t>
            </a:r>
          </a:p>
        </p:txBody>
      </p:sp>
      <p:sp>
        <p:nvSpPr>
          <p:cNvPr id="3" name="Content Placeholder 2"/>
          <p:cNvSpPr>
            <a:spLocks noGrp="1"/>
          </p:cNvSpPr>
          <p:nvPr>
            <p:ph sz="half" idx="2"/>
          </p:nvPr>
        </p:nvSpPr>
        <p:spPr/>
        <p:txBody>
          <a:bodyPr/>
          <a:lstStyle/>
          <a:p>
            <a:r>
              <a:rPr lang="en-US" sz="2000" dirty="0"/>
              <a:t>Formal complaint means a document filed by a complainant or signed by the Title IX Coordinator alleging sexual harassment and requesting that the Collaborative investigate the allegation of sexual harassment.</a:t>
            </a:r>
          </a:p>
          <a:p>
            <a:endParaRPr lang="en-US" sz="2000" dirty="0"/>
          </a:p>
          <a:p>
            <a:r>
              <a:rPr lang="en-US" sz="2000" dirty="0"/>
              <a:t>If the complainant declines to file a formal complaint, the Title IX Coordinator must consider whether to sign a formal complaint and start an investigation despite the complainant’s preferences. </a:t>
            </a:r>
          </a:p>
          <a:p>
            <a:pPr lvl="1"/>
            <a:r>
              <a:rPr lang="en-US" sz="2000" dirty="0"/>
              <a:t>This decision may be appropriate when safety or similar concerns lead the Collaborative to conclude it must investigate and potentially sanction a respondent. </a:t>
            </a:r>
          </a:p>
          <a:p>
            <a:pPr lvl="1"/>
            <a:r>
              <a:rPr lang="en-US" sz="2000" dirty="0"/>
              <a:t>A Title IX Coordinator’s decision to override the complainant’s decision not to file a formal complaint must be documented in writing along with an explanation of why this decision was necessary.</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11</a:t>
            </a:fld>
            <a:endParaRPr lang="en-US"/>
          </a:p>
        </p:txBody>
      </p:sp>
    </p:spTree>
    <p:extLst>
      <p:ext uri="{BB962C8B-B14F-4D97-AF65-F5344CB8AC3E}">
        <p14:creationId xmlns:p14="http://schemas.microsoft.com/office/powerpoint/2010/main" val="2443875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Dismiss Formal Complaint </a:t>
            </a:r>
          </a:p>
        </p:txBody>
      </p:sp>
      <p:sp>
        <p:nvSpPr>
          <p:cNvPr id="3" name="Content Placeholder 2"/>
          <p:cNvSpPr>
            <a:spLocks noGrp="1"/>
          </p:cNvSpPr>
          <p:nvPr>
            <p:ph sz="half" idx="2"/>
          </p:nvPr>
        </p:nvSpPr>
        <p:spPr/>
        <p:txBody>
          <a:bodyPr/>
          <a:lstStyle/>
          <a:p>
            <a:r>
              <a:rPr lang="en-US" dirty="0"/>
              <a:t>May dismiss complaint if: </a:t>
            </a:r>
          </a:p>
          <a:p>
            <a:pPr lvl="1"/>
            <a:r>
              <a:rPr lang="en-US" sz="2800" dirty="0"/>
              <a:t>Would not constitute sexual harassment as defined even if proved </a:t>
            </a:r>
          </a:p>
          <a:p>
            <a:pPr lvl="1"/>
            <a:r>
              <a:rPr lang="en-US" sz="2800" dirty="0"/>
              <a:t>Did not occur in the </a:t>
            </a:r>
            <a:r>
              <a:rPr lang="en-US" sz="2800" dirty="0" err="1"/>
              <a:t>Collaborative’s</a:t>
            </a:r>
            <a:r>
              <a:rPr lang="en-US" sz="2800" dirty="0"/>
              <a:t> education program or activity </a:t>
            </a:r>
          </a:p>
          <a:p>
            <a:pPr lvl="1"/>
            <a:r>
              <a:rPr lang="en-US" sz="2800" dirty="0"/>
              <a:t>Did not occur against a person in the United States</a:t>
            </a:r>
          </a:p>
          <a:p>
            <a:r>
              <a:rPr lang="en-US" sz="2800" dirty="0"/>
              <a:t>The Collaborative must send written notice of any dismissal.  </a:t>
            </a:r>
            <a:endParaRPr lang="en-US" sz="24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12</a:t>
            </a:fld>
            <a:endParaRPr lang="en-US"/>
          </a:p>
        </p:txBody>
      </p:sp>
    </p:spTree>
    <p:extLst>
      <p:ext uri="{BB962C8B-B14F-4D97-AF65-F5344CB8AC3E}">
        <p14:creationId xmlns:p14="http://schemas.microsoft.com/office/powerpoint/2010/main" val="967839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Timeframe  </a:t>
            </a:r>
          </a:p>
        </p:txBody>
      </p:sp>
      <p:sp>
        <p:nvSpPr>
          <p:cNvPr id="3" name="Content Placeholder 2"/>
          <p:cNvSpPr>
            <a:spLocks noGrp="1"/>
          </p:cNvSpPr>
          <p:nvPr>
            <p:ph sz="half" idx="2"/>
          </p:nvPr>
        </p:nvSpPr>
        <p:spPr/>
        <p:txBody>
          <a:bodyPr/>
          <a:lstStyle/>
          <a:p>
            <a:r>
              <a:rPr lang="en-US" dirty="0"/>
              <a:t>Must be prompt – generally within sixty days, but can be extended for good cause </a:t>
            </a:r>
          </a:p>
          <a:p>
            <a:pPr lvl="1"/>
            <a:r>
              <a:rPr lang="en-US" dirty="0"/>
              <a:t>Good cause may include considerations such as the absence of a party, a party’s advisor, or a witness; concurrent law enforcement activity; or the need for language assistance or accommodation of disabilities.</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13</a:t>
            </a:fld>
            <a:endParaRPr lang="en-US"/>
          </a:p>
        </p:txBody>
      </p:sp>
    </p:spTree>
    <p:extLst>
      <p:ext uri="{BB962C8B-B14F-4D97-AF65-F5344CB8AC3E}">
        <p14:creationId xmlns:p14="http://schemas.microsoft.com/office/powerpoint/2010/main" val="261068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notice </a:t>
            </a:r>
          </a:p>
        </p:txBody>
      </p:sp>
      <p:sp>
        <p:nvSpPr>
          <p:cNvPr id="3" name="Content Placeholder 2"/>
          <p:cNvSpPr>
            <a:spLocks noGrp="1"/>
          </p:cNvSpPr>
          <p:nvPr>
            <p:ph sz="half" idx="2"/>
          </p:nvPr>
        </p:nvSpPr>
        <p:spPr/>
        <p:txBody>
          <a:bodyPr/>
          <a:lstStyle/>
          <a:p>
            <a:r>
              <a:rPr lang="en-US" sz="1800" dirty="0"/>
              <a:t>Before any investigation can begin, the Collaborative must send written notice to both parties including sufficient details. Sufficient details include:</a:t>
            </a:r>
          </a:p>
          <a:p>
            <a:pPr lvl="1"/>
            <a:r>
              <a:rPr lang="en-US" sz="1800" dirty="0"/>
              <a:t>the identities of the parties involved in the incident, if known</a:t>
            </a:r>
          </a:p>
          <a:p>
            <a:pPr lvl="1"/>
            <a:r>
              <a:rPr lang="en-US" sz="1800" dirty="0"/>
              <a:t>the conduct allegedly constituting sexual harassment, </a:t>
            </a:r>
          </a:p>
          <a:p>
            <a:pPr lvl="1"/>
            <a:r>
              <a:rPr lang="en-US" sz="1800" dirty="0"/>
              <a:t>the date and location of the alleged incident, if known. </a:t>
            </a:r>
          </a:p>
          <a:p>
            <a:r>
              <a:rPr lang="en-US" sz="1800" dirty="0"/>
              <a:t>The written notice must include a statement that the respondent is presumed not responsible for the alleged conduct and that a determination regarding responsibility is made at the conclusion of the grievance process. </a:t>
            </a:r>
          </a:p>
          <a:p>
            <a:r>
              <a:rPr lang="en-US" sz="1800" dirty="0"/>
              <a:t>The written notice must inform the parties that they may have an advisor of their choice, who may be, but is not required to be, an attorney, and may inspect and review evidence. </a:t>
            </a:r>
          </a:p>
          <a:p>
            <a:r>
              <a:rPr lang="en-US" sz="1800" dirty="0"/>
              <a:t>The written notice must inform the parties that the </a:t>
            </a:r>
            <a:r>
              <a:rPr lang="en-US" sz="1800" dirty="0" err="1"/>
              <a:t>Collaborative’s</a:t>
            </a:r>
            <a:r>
              <a:rPr lang="en-US" sz="1800" dirty="0"/>
              <a:t> code of conduct prohibits knowingly making false statements or knowingly submitting false information during the grievance process. </a:t>
            </a:r>
          </a:p>
          <a:p>
            <a:r>
              <a:rPr lang="en-US" sz="1800" dirty="0"/>
              <a:t>If additional allegations are added during the course of the investigation, additional written notice must be provided. </a:t>
            </a:r>
          </a:p>
          <a:p>
            <a:endParaRPr lang="en-US" sz="18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14</a:t>
            </a:fld>
            <a:endParaRPr lang="en-US"/>
          </a:p>
        </p:txBody>
      </p:sp>
    </p:spTree>
    <p:extLst>
      <p:ext uri="{BB962C8B-B14F-4D97-AF65-F5344CB8AC3E}">
        <p14:creationId xmlns:p14="http://schemas.microsoft.com/office/powerpoint/2010/main" val="4143505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a:t>
            </a:r>
          </a:p>
        </p:txBody>
      </p:sp>
      <p:sp>
        <p:nvSpPr>
          <p:cNvPr id="3" name="Content Placeholder 2"/>
          <p:cNvSpPr>
            <a:spLocks noGrp="1"/>
          </p:cNvSpPr>
          <p:nvPr>
            <p:ph sz="half" idx="2"/>
          </p:nvPr>
        </p:nvSpPr>
        <p:spPr/>
        <p:txBody>
          <a:bodyPr/>
          <a:lstStyle/>
          <a:p>
            <a:r>
              <a:rPr lang="en-US" dirty="0"/>
              <a:t>Only after a formal complaint and written notice has been issued.  </a:t>
            </a:r>
          </a:p>
          <a:p>
            <a:endParaRPr lang="en-US" dirty="0"/>
          </a:p>
          <a:p>
            <a:r>
              <a:rPr lang="en-US" dirty="0"/>
              <a:t>Title IX Coordinator can consider offering mediation. </a:t>
            </a:r>
          </a:p>
          <a:p>
            <a:endParaRPr lang="en-US" dirty="0"/>
          </a:p>
          <a:p>
            <a:r>
              <a:rPr lang="en-US" dirty="0"/>
              <a:t>The parties must give written consent to engage in this process. </a:t>
            </a:r>
          </a:p>
          <a:p>
            <a:endParaRPr lang="en-US" dirty="0"/>
          </a:p>
          <a:p>
            <a:r>
              <a:rPr lang="en-US" dirty="0"/>
              <a:t>Informal resolution may not be used if the allegation is against an employee respondent. </a:t>
            </a:r>
          </a:p>
          <a:p>
            <a:endParaRPr lang="en-US" dirty="0"/>
          </a:p>
          <a:p>
            <a:r>
              <a:rPr lang="en-US" dirty="0"/>
              <a:t>Mediator should not prejudge outcome.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15</a:t>
            </a:fld>
            <a:endParaRPr lang="en-US"/>
          </a:p>
        </p:txBody>
      </p:sp>
    </p:spTree>
    <p:extLst>
      <p:ext uri="{BB962C8B-B14F-4D97-AF65-F5344CB8AC3E}">
        <p14:creationId xmlns:p14="http://schemas.microsoft.com/office/powerpoint/2010/main" val="233434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a:t>
            </a:r>
          </a:p>
        </p:txBody>
      </p:sp>
      <p:sp>
        <p:nvSpPr>
          <p:cNvPr id="3" name="Content Placeholder 2"/>
          <p:cNvSpPr>
            <a:spLocks noGrp="1"/>
          </p:cNvSpPr>
          <p:nvPr>
            <p:ph sz="half" idx="2"/>
          </p:nvPr>
        </p:nvSpPr>
        <p:spPr/>
        <p:txBody>
          <a:bodyPr/>
          <a:lstStyle/>
          <a:p>
            <a:r>
              <a:rPr lang="en-US" dirty="0"/>
              <a:t>Mediation can be shuttle mediation or both parties in the room together, depending on the age, maturity, relationship of the parties.  </a:t>
            </a:r>
          </a:p>
          <a:p>
            <a:endParaRPr lang="en-US" dirty="0"/>
          </a:p>
          <a:p>
            <a:r>
              <a:rPr lang="en-US" dirty="0"/>
              <a:t>Set norms for the mediation.  </a:t>
            </a:r>
          </a:p>
          <a:p>
            <a:endParaRPr lang="en-US" dirty="0"/>
          </a:p>
          <a:p>
            <a:r>
              <a:rPr lang="en-US" dirty="0"/>
              <a:t>Provide both sides an opportunity to be heard and hear the other side.  </a:t>
            </a:r>
          </a:p>
          <a:p>
            <a:endParaRPr lang="en-US" dirty="0"/>
          </a:p>
          <a:p>
            <a:r>
              <a:rPr lang="en-US" dirty="0"/>
              <a:t>Mediator can always stop mediation.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16</a:t>
            </a:fld>
            <a:endParaRPr lang="en-US"/>
          </a:p>
        </p:txBody>
      </p:sp>
    </p:spTree>
    <p:extLst>
      <p:ext uri="{BB962C8B-B14F-4D97-AF65-F5344CB8AC3E}">
        <p14:creationId xmlns:p14="http://schemas.microsoft.com/office/powerpoint/2010/main" val="3165188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Informal Resolution </a:t>
            </a:r>
          </a:p>
        </p:txBody>
      </p:sp>
      <p:sp>
        <p:nvSpPr>
          <p:cNvPr id="3" name="Content Placeholder 2"/>
          <p:cNvSpPr>
            <a:spLocks noGrp="1"/>
          </p:cNvSpPr>
          <p:nvPr>
            <p:ph sz="half" idx="2"/>
          </p:nvPr>
        </p:nvSpPr>
        <p:spPr/>
        <p:txBody>
          <a:bodyPr/>
          <a:lstStyle/>
          <a:p>
            <a:r>
              <a:rPr lang="en-US" sz="2000" dirty="0"/>
              <a:t>Facilitators of informal resolution will be designated by the Title IX Coordinator and must not be biased against any of the parties or have a conflict of interest.</a:t>
            </a:r>
          </a:p>
          <a:p>
            <a:pPr lvl="1"/>
            <a:r>
              <a:rPr lang="en-US" sz="2000" dirty="0"/>
              <a:t>A conflict of interest would typically be a personal financial interest or personal interest that would prevent someone from being impartial.    </a:t>
            </a:r>
          </a:p>
          <a:p>
            <a:pPr marL="0" indent="0">
              <a:buNone/>
            </a:pPr>
            <a:endParaRPr lang="en-US" sz="2000" dirty="0"/>
          </a:p>
          <a:p>
            <a:r>
              <a:rPr lang="en-US" sz="2000" dirty="0"/>
              <a:t>Informal resolution is entirely voluntary. </a:t>
            </a:r>
          </a:p>
          <a:p>
            <a:pPr marL="0" indent="0">
              <a:buNone/>
            </a:pPr>
            <a:r>
              <a:rPr lang="en-US" sz="2000" dirty="0"/>
              <a:t> </a:t>
            </a:r>
          </a:p>
          <a:p>
            <a:r>
              <a:rPr lang="en-US" sz="2000" dirty="0"/>
              <a:t>If the complainant and the respondent feel that their grievances have been sufficiently addressed via informal resolution, then no further action needs to be taken. This voluntary conversation must occur within five (5) school days after receiving the complaint of discrimination or harassment, unless both parties agree otherwise. The results of an informal resolution shall be maintained by the facilitator, in writing. </a:t>
            </a:r>
          </a:p>
          <a:p>
            <a:endParaRPr lang="en-US" sz="20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17</a:t>
            </a:fld>
            <a:endParaRPr lang="en-US"/>
          </a:p>
        </p:txBody>
      </p:sp>
    </p:spTree>
    <p:extLst>
      <p:ext uri="{BB962C8B-B14F-4D97-AF65-F5344CB8AC3E}">
        <p14:creationId xmlns:p14="http://schemas.microsoft.com/office/powerpoint/2010/main" val="137176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dirty="0"/>
              <a:t>The Title IX Coordinator will designate an investigator and a decision maker, who may not be the same person.  </a:t>
            </a:r>
          </a:p>
          <a:p>
            <a:pPr marL="0" indent="0">
              <a:buNone/>
            </a:pPr>
            <a:endParaRPr lang="en-US" dirty="0"/>
          </a:p>
          <a:p>
            <a:r>
              <a:rPr lang="en-US" dirty="0"/>
              <a:t>The investigator must not be biased against any of the parties at the outset of the investigation. </a:t>
            </a:r>
          </a:p>
          <a:p>
            <a:endParaRPr lang="en-US" dirty="0"/>
          </a:p>
          <a:p>
            <a:r>
              <a:rPr lang="en-US" dirty="0"/>
              <a:t>The investigator will be responsible for interviewing parties and witnesses, finding facts, and making determinations related to credibility, all of which will go into a written report. </a:t>
            </a:r>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18</a:t>
            </a:fld>
            <a:endParaRPr lang="en-US"/>
          </a:p>
        </p:txBody>
      </p:sp>
    </p:spTree>
    <p:extLst>
      <p:ext uri="{BB962C8B-B14F-4D97-AF65-F5344CB8AC3E}">
        <p14:creationId xmlns:p14="http://schemas.microsoft.com/office/powerpoint/2010/main" val="2742512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sz="2400" dirty="0"/>
              <a:t>The investigator must avoid all questions that are protected by legal privilege, unless the privilege has been waived, and should avoid asking about the complainant’s sexual history unless it is directly relevant to prove consent to the conduct at issue or to prove that the conduct was committed by someone other than the respondent.</a:t>
            </a:r>
          </a:p>
          <a:p>
            <a:endParaRPr lang="en-US" sz="2400" dirty="0"/>
          </a:p>
          <a:p>
            <a:r>
              <a:rPr lang="en-US" sz="2400" dirty="0"/>
              <a:t>Complainants and respondents have a right to have advisors of their choice participate in all aspects of the proceedings. </a:t>
            </a:r>
          </a:p>
          <a:p>
            <a:endParaRPr lang="en-US" sz="2400" dirty="0"/>
          </a:p>
          <a:p>
            <a:r>
              <a:rPr lang="en-US" sz="2400" dirty="0"/>
              <a:t>During the investigation, each party must be </a:t>
            </a:r>
            <a:r>
              <a:rPr lang="x-none" sz="2400"/>
              <a:t>provide</a:t>
            </a:r>
            <a:r>
              <a:rPr lang="en-US" sz="2400" dirty="0"/>
              <a:t>d</a:t>
            </a:r>
            <a:r>
              <a:rPr lang="x-none" sz="2400"/>
              <a:t> an equal opportunity to present both fact and expert witnesses.</a:t>
            </a:r>
            <a:r>
              <a:rPr lang="en-US" sz="2400" dirty="0"/>
              <a:t>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19</a:t>
            </a:fld>
            <a:endParaRPr lang="en-US"/>
          </a:p>
        </p:txBody>
      </p:sp>
    </p:spTree>
    <p:extLst>
      <p:ext uri="{BB962C8B-B14F-4D97-AF65-F5344CB8AC3E}">
        <p14:creationId xmlns:p14="http://schemas.microsoft.com/office/powerpoint/2010/main" val="3654502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sz="half" idx="2"/>
          </p:nvPr>
        </p:nvSpPr>
        <p:spPr/>
        <p:txBody>
          <a:bodyPr/>
          <a:lstStyle/>
          <a:p>
            <a:r>
              <a:rPr lang="en-US" dirty="0"/>
              <a:t>No person shall be excluded from or discriminated against in admission to the Collaborative, or in obtaining the advantages, privileges, and courses of study of the Collaborative on account of sex, gender identity or expression or sexual orientation. Additionally, the Collaborative does not tolerate harassment based upon sex, gender identity or sexual orientation.</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a:t>
            </a:fld>
            <a:endParaRPr lang="en-US"/>
          </a:p>
        </p:txBody>
      </p:sp>
    </p:spTree>
    <p:extLst>
      <p:ext uri="{BB962C8B-B14F-4D97-AF65-F5344CB8AC3E}">
        <p14:creationId xmlns:p14="http://schemas.microsoft.com/office/powerpoint/2010/main" val="2015130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Investigation</a:t>
            </a:r>
          </a:p>
        </p:txBody>
      </p:sp>
      <p:sp>
        <p:nvSpPr>
          <p:cNvPr id="3" name="Content Placeholder 2"/>
          <p:cNvSpPr>
            <a:spLocks noGrp="1"/>
          </p:cNvSpPr>
          <p:nvPr>
            <p:ph sz="half" idx="2"/>
          </p:nvPr>
        </p:nvSpPr>
        <p:spPr/>
        <p:txBody>
          <a:bodyPr/>
          <a:lstStyle/>
          <a:p>
            <a:r>
              <a:rPr lang="en-US" sz="2200" dirty="0"/>
              <a:t>Ask open-ended questions, such as who, what, where, when and why</a:t>
            </a:r>
          </a:p>
          <a:p>
            <a:pPr lvl="1"/>
            <a:r>
              <a:rPr lang="en-US" sz="2200" dirty="0"/>
              <a:t>Do not ask leading questions </a:t>
            </a:r>
          </a:p>
          <a:p>
            <a:endParaRPr lang="en-US" sz="2200" dirty="0"/>
          </a:p>
          <a:p>
            <a:r>
              <a:rPr lang="en-US" sz="2200" dirty="0"/>
              <a:t>Create questions beforehand and try to use the same questions for all parties, as possible </a:t>
            </a:r>
          </a:p>
          <a:p>
            <a:endParaRPr lang="en-US" sz="2200" dirty="0"/>
          </a:p>
          <a:p>
            <a:r>
              <a:rPr lang="en-US" sz="2200" dirty="0"/>
              <a:t>Take notes of the individuals’ answers and note any behavioral observations, when appropriate </a:t>
            </a:r>
          </a:p>
          <a:p>
            <a:endParaRPr lang="en-US" sz="2200" dirty="0"/>
          </a:p>
          <a:p>
            <a:r>
              <a:rPr lang="en-US" sz="2200" dirty="0"/>
              <a:t>Start with the complainant, then witnesses, and then the respondent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20</a:t>
            </a:fld>
            <a:endParaRPr lang="en-US"/>
          </a:p>
        </p:txBody>
      </p:sp>
    </p:spTree>
    <p:extLst>
      <p:ext uri="{BB962C8B-B14F-4D97-AF65-F5344CB8AC3E}">
        <p14:creationId xmlns:p14="http://schemas.microsoft.com/office/powerpoint/2010/main" val="3811739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investigation </a:t>
            </a:r>
          </a:p>
        </p:txBody>
      </p:sp>
      <p:sp>
        <p:nvSpPr>
          <p:cNvPr id="3" name="Content Placeholder 2"/>
          <p:cNvSpPr>
            <a:spLocks noGrp="1"/>
          </p:cNvSpPr>
          <p:nvPr>
            <p:ph sz="half" idx="2"/>
          </p:nvPr>
        </p:nvSpPr>
        <p:spPr/>
        <p:txBody>
          <a:bodyPr/>
          <a:lstStyle/>
          <a:p>
            <a:r>
              <a:rPr lang="en-US" dirty="0"/>
              <a:t>Do not prejudge the facts at issue </a:t>
            </a:r>
          </a:p>
          <a:p>
            <a:endParaRPr lang="en-US" dirty="0"/>
          </a:p>
          <a:p>
            <a:r>
              <a:rPr lang="en-US" dirty="0"/>
              <a:t>Do not coordinate or collaborate with the decision-maker</a:t>
            </a:r>
          </a:p>
          <a:p>
            <a:endParaRPr lang="en-US" dirty="0"/>
          </a:p>
          <a:p>
            <a:r>
              <a:rPr lang="en-US" dirty="0"/>
              <a:t>Consider whether the information is relevant </a:t>
            </a:r>
          </a:p>
          <a:p>
            <a:pPr lvl="1"/>
            <a:r>
              <a:rPr lang="en-US" dirty="0"/>
              <a:t> Information must have a tendency to prove or disprove a fact, and that fact must be of consequence in determining the action. </a:t>
            </a:r>
          </a:p>
          <a:p>
            <a:pPr lvl="1"/>
            <a:r>
              <a:rPr lang="en-US" dirty="0"/>
              <a:t>For example, if the question is whether someone was sexually harassed by a peer, their grades are irrelevant.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21</a:t>
            </a:fld>
            <a:endParaRPr lang="en-US"/>
          </a:p>
        </p:txBody>
      </p:sp>
    </p:spTree>
    <p:extLst>
      <p:ext uri="{BB962C8B-B14F-4D97-AF65-F5344CB8AC3E}">
        <p14:creationId xmlns:p14="http://schemas.microsoft.com/office/powerpoint/2010/main" val="3424356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investigation </a:t>
            </a:r>
          </a:p>
        </p:txBody>
      </p:sp>
      <p:sp>
        <p:nvSpPr>
          <p:cNvPr id="3" name="Content Placeholder 2"/>
          <p:cNvSpPr>
            <a:spLocks noGrp="1"/>
          </p:cNvSpPr>
          <p:nvPr>
            <p:ph sz="half" idx="2"/>
          </p:nvPr>
        </p:nvSpPr>
        <p:spPr/>
        <p:txBody>
          <a:bodyPr/>
          <a:lstStyle/>
          <a:p>
            <a:r>
              <a:rPr lang="en-US" sz="2400" dirty="0"/>
              <a:t>Relevancy </a:t>
            </a:r>
          </a:p>
          <a:p>
            <a:pPr lvl="1"/>
            <a:r>
              <a:rPr lang="en-US" sz="2400" dirty="0"/>
              <a:t>Remoteness in time or place reduces relevancy. Events taking place at times or locations distant from the event at issue are of little or no relevancy.</a:t>
            </a:r>
          </a:p>
          <a:p>
            <a:pPr lvl="1"/>
            <a:r>
              <a:rPr lang="en-US" sz="2400" dirty="0"/>
              <a:t>The similarity of a prior event affects relevancy. Prior events involving different people or objects are of little or no relevancy.</a:t>
            </a:r>
          </a:p>
          <a:p>
            <a:pPr lvl="1"/>
            <a:r>
              <a:rPr lang="en-US" sz="2400" dirty="0"/>
              <a:t>Evidence that a person hid or destroyed evidence, tried to avoid capture, or otherwise behaved as if he or she had a guilty conscience, is usually admissible for the negative inference that the person had something incriminating to hide.  </a:t>
            </a:r>
          </a:p>
          <a:p>
            <a:pPr lvl="1"/>
            <a:r>
              <a:rPr lang="en-US" sz="2400" dirty="0"/>
              <a:t>Evidence of motive is usually relevant.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22</a:t>
            </a:fld>
            <a:endParaRPr lang="en-US"/>
          </a:p>
        </p:txBody>
      </p:sp>
    </p:spTree>
    <p:extLst>
      <p:ext uri="{BB962C8B-B14F-4D97-AF65-F5344CB8AC3E}">
        <p14:creationId xmlns:p14="http://schemas.microsoft.com/office/powerpoint/2010/main" val="1721081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sz="2400" dirty="0"/>
              <a:t>Prior to completion of the investigative report, the Collaborative will send to each party and the party’s advisor, if any, the evidence subject to inspection and review in an electronic format or a hard copy, and the parties must have at least 10 days to submit a written response, which the investigator will consider prior to completion of the investigative report.</a:t>
            </a:r>
          </a:p>
          <a:p>
            <a:endParaRPr lang="en-US" sz="2400" dirty="0"/>
          </a:p>
          <a:p>
            <a:r>
              <a:rPr lang="en-US" sz="2400" dirty="0"/>
              <a:t>Collaborative may not limit </a:t>
            </a:r>
            <a:r>
              <a:rPr lang="en-US" sz="2400" dirty="0" err="1"/>
              <a:t>st</a:t>
            </a:r>
            <a:r>
              <a:rPr lang="x-none" sz="2400"/>
              <a:t>udents’ and employees’ ability to discuss (i.e., speak or write about) the allegations under investigation, for example with a parent, friend, or other source of emotional support, or with an advocacy organization.</a:t>
            </a:r>
            <a:endParaRPr lang="en-US" sz="2400"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23</a:t>
            </a:fld>
            <a:endParaRPr lang="en-US"/>
          </a:p>
        </p:txBody>
      </p:sp>
    </p:spTree>
    <p:extLst>
      <p:ext uri="{BB962C8B-B14F-4D97-AF65-F5344CB8AC3E}">
        <p14:creationId xmlns:p14="http://schemas.microsoft.com/office/powerpoint/2010/main" val="2411347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dirty="0"/>
              <a:t>Findings should be written in a factual way in an investigative report. Credibility determinations may not be based on an individual’s status as complainant, witness, or respondent.</a:t>
            </a:r>
          </a:p>
          <a:p>
            <a:pPr marL="0" indent="0">
              <a:buNone/>
            </a:pPr>
            <a:endParaRPr lang="en-US" dirty="0"/>
          </a:p>
          <a:p>
            <a:r>
              <a:rPr lang="en-US" dirty="0"/>
              <a:t>The investigator must avoid making any final determinations of responsibility for sexual harassment. </a:t>
            </a:r>
          </a:p>
          <a:p>
            <a:pPr marL="0" indent="0">
              <a:buNone/>
            </a:pPr>
            <a:endParaRPr lang="en-US" dirty="0"/>
          </a:p>
          <a:p>
            <a:r>
              <a:rPr lang="en-US" dirty="0"/>
              <a:t>Investigative report will be sent to both the complainant and respondent.  It will also be sent to the decision-maker.  </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24</a:t>
            </a:fld>
            <a:endParaRPr lang="en-US"/>
          </a:p>
        </p:txBody>
      </p:sp>
    </p:spTree>
    <p:extLst>
      <p:ext uri="{BB962C8B-B14F-4D97-AF65-F5344CB8AC3E}">
        <p14:creationId xmlns:p14="http://schemas.microsoft.com/office/powerpoint/2010/main" val="1566819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 </a:t>
            </a:r>
          </a:p>
        </p:txBody>
      </p:sp>
      <p:sp>
        <p:nvSpPr>
          <p:cNvPr id="3" name="Content Placeholder 2"/>
          <p:cNvSpPr>
            <a:spLocks noGrp="1"/>
          </p:cNvSpPr>
          <p:nvPr>
            <p:ph sz="half" idx="2"/>
          </p:nvPr>
        </p:nvSpPr>
        <p:spPr/>
        <p:txBody>
          <a:bodyPr/>
          <a:lstStyle/>
          <a:p>
            <a:r>
              <a:rPr lang="en-US" dirty="0"/>
              <a:t>Report should summarize relevant evidence.  Best practice would be to include an explanation of evidence that was excluded based on being irrelevant.  </a:t>
            </a:r>
          </a:p>
          <a:p>
            <a:endParaRPr lang="en-US" dirty="0"/>
          </a:p>
          <a:p>
            <a:r>
              <a:rPr lang="en-US" dirty="0"/>
              <a:t>Cannot rely on sex stereotypes in either the investigation or decision-making.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25</a:t>
            </a:fld>
            <a:endParaRPr lang="en-US"/>
          </a:p>
        </p:txBody>
      </p:sp>
    </p:spTree>
    <p:extLst>
      <p:ext uri="{BB962C8B-B14F-4D97-AF65-F5344CB8AC3E}">
        <p14:creationId xmlns:p14="http://schemas.microsoft.com/office/powerpoint/2010/main" val="3444786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a:t>
            </a:r>
          </a:p>
        </p:txBody>
      </p:sp>
      <p:sp>
        <p:nvSpPr>
          <p:cNvPr id="3" name="Content Placeholder 2"/>
          <p:cNvSpPr>
            <a:spLocks noGrp="1"/>
          </p:cNvSpPr>
          <p:nvPr>
            <p:ph sz="half" idx="2"/>
          </p:nvPr>
        </p:nvSpPr>
        <p:spPr/>
        <p:txBody>
          <a:bodyPr/>
          <a:lstStyle/>
          <a:p>
            <a:r>
              <a:rPr lang="en-US" sz="1700" dirty="0"/>
              <a:t>The decision-maker must not be biased against any of the parties at the outset of this process. </a:t>
            </a:r>
          </a:p>
          <a:p>
            <a:endParaRPr lang="en-US" sz="1700" dirty="0"/>
          </a:p>
          <a:p>
            <a:r>
              <a:rPr lang="en-US" sz="1700" dirty="0"/>
              <a:t>The decision-maker will offer both the complainant and respondent the opportunity to submit proposed relevant, written questions to ask of any party or witness, to respond to questions posed by another party, and to offer additional limited follow-up. </a:t>
            </a:r>
          </a:p>
          <a:p>
            <a:pPr lvl="1"/>
            <a:r>
              <a:rPr lang="en-US" sz="1700" dirty="0"/>
              <a:t>Questions and evidence about the complainant’s sexual predisposition or prior sexual behavior are not relevant,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 </a:t>
            </a:r>
          </a:p>
          <a:p>
            <a:pPr lvl="1"/>
            <a:r>
              <a:rPr lang="en-US" sz="1700" dirty="0"/>
              <a:t>The decision-maker(s) must explain to the party proposing the questions any decision to exclude a question as not relevant.</a:t>
            </a:r>
          </a:p>
          <a:p>
            <a:pPr lvl="1"/>
            <a:r>
              <a:rPr lang="en-US" sz="1700" dirty="0"/>
              <a:t>The decision-maker must consider what is relevant, using the same criteria of relevancy as discussed during the investigation.  </a:t>
            </a:r>
          </a:p>
          <a:p>
            <a:pPr marL="457200" lvl="1" indent="0">
              <a:buNone/>
            </a:pPr>
            <a:endParaRPr lang="en-US" sz="1800"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26</a:t>
            </a:fld>
            <a:endParaRPr lang="en-US"/>
          </a:p>
        </p:txBody>
      </p:sp>
    </p:spTree>
    <p:extLst>
      <p:ext uri="{BB962C8B-B14F-4D97-AF65-F5344CB8AC3E}">
        <p14:creationId xmlns:p14="http://schemas.microsoft.com/office/powerpoint/2010/main" val="920150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a:t>
            </a:r>
          </a:p>
        </p:txBody>
      </p:sp>
      <p:sp>
        <p:nvSpPr>
          <p:cNvPr id="3" name="Content Placeholder 2"/>
          <p:cNvSpPr>
            <a:spLocks noGrp="1"/>
          </p:cNvSpPr>
          <p:nvPr>
            <p:ph sz="half" idx="2"/>
          </p:nvPr>
        </p:nvSpPr>
        <p:spPr/>
        <p:txBody>
          <a:bodyPr/>
          <a:lstStyle/>
          <a:p>
            <a:r>
              <a:rPr lang="en-US" sz="2400" dirty="0"/>
              <a:t>After this process is complete, the decision-maker will create a written determination regarding whether sexual harassment has occurred using a preponderance of the evidence standard.  </a:t>
            </a:r>
          </a:p>
          <a:p>
            <a:endParaRPr lang="en-US" sz="2400" dirty="0"/>
          </a:p>
          <a:p>
            <a:r>
              <a:rPr lang="en-US" sz="2400" dirty="0"/>
              <a:t>Collaborative must think about how a reasonable person would view the conduct when determining whether the conduct constitutes sexual harassment. In making this determination, Collaborative will consider the age and number of parties involved.</a:t>
            </a:r>
          </a:p>
          <a:p>
            <a:endParaRPr lang="en-US" sz="2400" dirty="0"/>
          </a:p>
          <a:p>
            <a:r>
              <a:rPr lang="en-US" sz="2400" dirty="0"/>
              <a:t>Everything about best practices stated during investigation section applies here, such as not prejudging.    </a:t>
            </a:r>
          </a:p>
          <a:p>
            <a:endParaRPr lang="en-US" sz="1600" dirty="0"/>
          </a:p>
          <a:p>
            <a:endParaRPr lang="en-US" sz="1600" dirty="0"/>
          </a:p>
          <a:p>
            <a:pPr marL="0" indent="0">
              <a:buNone/>
            </a:pPr>
            <a:endParaRPr lang="en-US" sz="16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27</a:t>
            </a:fld>
            <a:endParaRPr lang="en-US"/>
          </a:p>
        </p:txBody>
      </p:sp>
    </p:spTree>
    <p:extLst>
      <p:ext uri="{BB962C8B-B14F-4D97-AF65-F5344CB8AC3E}">
        <p14:creationId xmlns:p14="http://schemas.microsoft.com/office/powerpoint/2010/main" val="1221232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a:t>
            </a:r>
          </a:p>
        </p:txBody>
      </p:sp>
      <p:sp>
        <p:nvSpPr>
          <p:cNvPr id="3" name="Content Placeholder 2"/>
          <p:cNvSpPr>
            <a:spLocks noGrp="1"/>
          </p:cNvSpPr>
          <p:nvPr>
            <p:ph sz="half" idx="2"/>
          </p:nvPr>
        </p:nvSpPr>
        <p:spPr/>
        <p:txBody>
          <a:bodyPr/>
          <a:lstStyle/>
          <a:p>
            <a:r>
              <a:rPr lang="en-US" sz="1800" dirty="0"/>
              <a:t>The written determination must be issued to both parties simultaneously and must include:</a:t>
            </a:r>
          </a:p>
          <a:p>
            <a:pPr lvl="1"/>
            <a:r>
              <a:rPr lang="en-US" sz="1800" dirty="0"/>
              <a:t>Identification of the allegations potentially constituting sexual harassment; </a:t>
            </a:r>
          </a:p>
          <a:p>
            <a:pPr lvl="1"/>
            <a:r>
              <a:rPr lang="en-US" sz="1800" dirty="0"/>
              <a:t>A description of the procedural steps taken from the receipt of the formal complaint through the determination, including any notifications to the parties, interviews with parties and witnesses, site visits, methods used to gather other evidence, and hearings held; </a:t>
            </a:r>
          </a:p>
          <a:p>
            <a:pPr lvl="1"/>
            <a:r>
              <a:rPr lang="en-US" sz="1800" dirty="0"/>
              <a:t>Findings of fact supporting the determination; </a:t>
            </a:r>
          </a:p>
          <a:p>
            <a:pPr lvl="1"/>
            <a:r>
              <a:rPr lang="en-US" sz="1800" dirty="0"/>
              <a:t>Conclusions regarding the application of the recipient’s code of conduct to the facts; </a:t>
            </a:r>
          </a:p>
          <a:p>
            <a:pPr lvl="1"/>
            <a:r>
              <a:rPr lang="en-US" sz="1800" dirty="0"/>
              <a:t>A statement of, and rationale for, the result as to each allegation, including a determination regarding responsibility, any disciplinary sanctions the recipient imposes on the respondent, and whether remedies designed to restore or preserve equal access to the recipient’s education program or activity will be provided by the recipient to the complainant; and </a:t>
            </a:r>
          </a:p>
          <a:p>
            <a:pPr lvl="1"/>
            <a:r>
              <a:rPr lang="en-US" sz="1800" dirty="0"/>
              <a:t>The </a:t>
            </a:r>
            <a:r>
              <a:rPr lang="en-US" sz="1800" dirty="0" err="1"/>
              <a:t>Collaborative’s</a:t>
            </a:r>
            <a:r>
              <a:rPr lang="en-US" sz="1800" dirty="0"/>
              <a:t> procedures and permissible bases for the complainant and respondent to appeal (a copy of, or direct reference to, this policy will suffice).</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28</a:t>
            </a:fld>
            <a:endParaRPr lang="en-US"/>
          </a:p>
        </p:txBody>
      </p:sp>
    </p:spTree>
    <p:extLst>
      <p:ext uri="{BB962C8B-B14F-4D97-AF65-F5344CB8AC3E}">
        <p14:creationId xmlns:p14="http://schemas.microsoft.com/office/powerpoint/2010/main" val="59044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229600" cy="1143000"/>
          </a:xfrm>
        </p:spPr>
        <p:txBody>
          <a:bodyPr/>
          <a:lstStyle/>
          <a:p>
            <a:r>
              <a:rPr lang="en-US" dirty="0"/>
              <a:t>Decision-making </a:t>
            </a:r>
          </a:p>
        </p:txBody>
      </p:sp>
      <p:sp>
        <p:nvSpPr>
          <p:cNvPr id="3" name="Content Placeholder 2"/>
          <p:cNvSpPr>
            <a:spLocks noGrp="1"/>
          </p:cNvSpPr>
          <p:nvPr>
            <p:ph sz="half" idx="2"/>
          </p:nvPr>
        </p:nvSpPr>
        <p:spPr/>
        <p:txBody>
          <a:bodyPr/>
          <a:lstStyle/>
          <a:p>
            <a:r>
              <a:rPr lang="x-none" sz="1600"/>
              <a:t>A “preponderance of the evidence” means </a:t>
            </a:r>
            <a:r>
              <a:rPr lang="en-US" sz="1600" dirty="0"/>
              <a:t>that </a:t>
            </a:r>
            <a:r>
              <a:rPr lang="x-none" sz="1600"/>
              <a:t>it is more likely than not that the alleged conduct occurred.  </a:t>
            </a:r>
            <a:endParaRPr lang="en-US" sz="1600" dirty="0"/>
          </a:p>
          <a:p>
            <a:endParaRPr lang="en-US" sz="1600" dirty="0"/>
          </a:p>
          <a:p>
            <a:r>
              <a:rPr lang="en-US" sz="1600" dirty="0"/>
              <a:t>The decision-maker shall further recommend what action, if any, is required. </a:t>
            </a:r>
          </a:p>
          <a:p>
            <a:endParaRPr lang="en-US" sz="1600" dirty="0"/>
          </a:p>
          <a:p>
            <a:r>
              <a:rPr lang="en-US" sz="1600" dirty="0"/>
              <a:t>If there is a finding that sexual harassment occurred, the Collaborative will provide remedies to the complainant designed to restore or preserve equal access to the </a:t>
            </a:r>
            <a:r>
              <a:rPr lang="en-US" sz="1600" dirty="0" err="1"/>
              <a:t>Collaborative’s</a:t>
            </a:r>
            <a:r>
              <a:rPr lang="en-US" sz="1600" dirty="0"/>
              <a:t> education program or activity. Such remedies may include supportive measures.  </a:t>
            </a:r>
          </a:p>
          <a:p>
            <a:pPr marL="0" indent="0">
              <a:buNone/>
            </a:pPr>
            <a:r>
              <a:rPr lang="en-US" sz="1600" dirty="0"/>
              <a:t>  </a:t>
            </a:r>
          </a:p>
          <a:p>
            <a:r>
              <a:rPr lang="en-US" sz="1600" dirty="0"/>
              <a:t>Formal disciplinary actions may be imposed in the event that the preponderance of the evidence indicates a violation of this policy, up to and including expulsion or termination.  Any disciplinary action will be in accordance with due process rights under State law and any applicable collective bargaining agreement. </a:t>
            </a:r>
          </a:p>
          <a:p>
            <a:endParaRPr lang="en-US" sz="1600" dirty="0"/>
          </a:p>
          <a:p>
            <a:r>
              <a:rPr lang="en-US" sz="1600" dirty="0"/>
              <a:t>Collaborative cannot take discipline in the absence of following this formal process.  It does not limit the Collaborative from removing a student or employee from a program or activity on an emergency basis based on immediate threats to people’s physical health or safety or placing an employee on administrative leave during the pendency of the investigation.</a:t>
            </a:r>
          </a:p>
          <a:p>
            <a:endParaRPr lang="en-US" sz="1800"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29</a:t>
            </a:fld>
            <a:endParaRPr lang="en-US"/>
          </a:p>
        </p:txBody>
      </p:sp>
    </p:spTree>
    <p:extLst>
      <p:ext uri="{BB962C8B-B14F-4D97-AF65-F5344CB8AC3E}">
        <p14:creationId xmlns:p14="http://schemas.microsoft.com/office/powerpoint/2010/main" val="1492570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Content Placeholder 2"/>
          <p:cNvSpPr>
            <a:spLocks noGrp="1"/>
          </p:cNvSpPr>
          <p:nvPr>
            <p:ph sz="half" idx="2"/>
          </p:nvPr>
        </p:nvSpPr>
        <p:spPr/>
        <p:txBody>
          <a:bodyPr/>
          <a:lstStyle/>
          <a:p>
            <a:r>
              <a:rPr lang="en-US" sz="2200" dirty="0"/>
              <a:t>In the employment context, sexual advances, requests for sexual favors and other verbal or physical conduct of a sexual nature constitute sexual harassment under Massachusetts law when:</a:t>
            </a:r>
          </a:p>
          <a:p>
            <a:pPr lvl="1"/>
            <a:r>
              <a:rPr lang="en-US" sz="2200" dirty="0"/>
              <a:t>Submission to such conduct is made either explicitly or implicitly a term or condition of an individual's advancement (quid pro quo harassment);</a:t>
            </a:r>
          </a:p>
          <a:p>
            <a:pPr lvl="1"/>
            <a:r>
              <a:rPr lang="en-US" sz="2200" dirty="0"/>
              <a:t>Submission to or rejection of such conduct by an individual is used as the basis for employment decisions;</a:t>
            </a:r>
          </a:p>
          <a:p>
            <a:pPr lvl="1"/>
            <a:r>
              <a:rPr lang="en-US" sz="2200" dirty="0"/>
              <a:t>Such conduct interferes with an individual's job duties; or</a:t>
            </a:r>
          </a:p>
          <a:p>
            <a:pPr lvl="1"/>
            <a:r>
              <a:rPr lang="en-US" sz="2200" dirty="0"/>
              <a:t>The conduct creates an intimidating, hostile or offensive work environment.</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a:t>
            </a:fld>
            <a:endParaRPr lang="en-US"/>
          </a:p>
        </p:txBody>
      </p:sp>
    </p:spTree>
    <p:extLst>
      <p:ext uri="{BB962C8B-B14F-4D97-AF65-F5344CB8AC3E}">
        <p14:creationId xmlns:p14="http://schemas.microsoft.com/office/powerpoint/2010/main" val="1767295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 </a:t>
            </a:r>
          </a:p>
        </p:txBody>
      </p:sp>
      <p:sp>
        <p:nvSpPr>
          <p:cNvPr id="3" name="Content Placeholder 2"/>
          <p:cNvSpPr>
            <a:spLocks noGrp="1"/>
          </p:cNvSpPr>
          <p:nvPr>
            <p:ph sz="half" idx="2"/>
          </p:nvPr>
        </p:nvSpPr>
        <p:spPr/>
        <p:txBody>
          <a:bodyPr/>
          <a:lstStyle/>
          <a:p>
            <a:r>
              <a:rPr lang="en-US" sz="2200" dirty="0"/>
              <a:t>Any party may appeal the decision in writing to the Executive Director within fifteen (15) school days of receipt of the findings of the formal procedure or a dismissal on the following bases:  </a:t>
            </a:r>
          </a:p>
          <a:p>
            <a:pPr lvl="1"/>
            <a:r>
              <a:rPr lang="en-US" sz="2200" dirty="0"/>
              <a:t>Procedural irregularity that affected the outcome of the matter;</a:t>
            </a:r>
          </a:p>
          <a:p>
            <a:pPr lvl="1"/>
            <a:r>
              <a:rPr lang="en-US" sz="2200" dirty="0"/>
              <a:t>New evidence that was not reasonably available at the time the determination regarding responsibility or dismissal was made, that could affect the outcome of the matter; and</a:t>
            </a:r>
          </a:p>
          <a:p>
            <a:pPr lvl="1"/>
            <a:r>
              <a:rPr lang="en-US" sz="2200" dirty="0"/>
              <a:t>The Title IX Coordinator, investigator(s), or decision-maker(s) had a conflict of interest or bias for or against complainants or respondents generally or the individual complainant or respondent that affected the outcome of the matter.</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30</a:t>
            </a:fld>
            <a:endParaRPr lang="en-US"/>
          </a:p>
        </p:txBody>
      </p:sp>
    </p:spTree>
    <p:extLst>
      <p:ext uri="{BB962C8B-B14F-4D97-AF65-F5344CB8AC3E}">
        <p14:creationId xmlns:p14="http://schemas.microsoft.com/office/powerpoint/2010/main" val="3080380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Appeal </a:t>
            </a:r>
          </a:p>
        </p:txBody>
      </p:sp>
      <p:sp>
        <p:nvSpPr>
          <p:cNvPr id="3" name="Content Placeholder 2"/>
          <p:cNvSpPr>
            <a:spLocks noGrp="1"/>
          </p:cNvSpPr>
          <p:nvPr>
            <p:ph sz="half" idx="2"/>
          </p:nvPr>
        </p:nvSpPr>
        <p:spPr/>
        <p:txBody>
          <a:bodyPr/>
          <a:lstStyle/>
          <a:p>
            <a:r>
              <a:rPr lang="en-US" sz="2200" dirty="0"/>
              <a:t>The Collaborative will notify the other party in writing when an appeal is filed and implement appeal procedures equally for both parties.  </a:t>
            </a:r>
          </a:p>
          <a:p>
            <a:endParaRPr lang="en-US" sz="2200" dirty="0"/>
          </a:p>
          <a:p>
            <a:r>
              <a:rPr lang="en-US" sz="2200" dirty="0"/>
              <a:t>Both parties will have a reasonable, equal opportunity to submit a written statement in support of, or challenging, the outcome.</a:t>
            </a:r>
          </a:p>
          <a:p>
            <a:pPr marL="0" indent="0">
              <a:buNone/>
            </a:pPr>
            <a:endParaRPr lang="en-US" sz="2200" dirty="0"/>
          </a:p>
          <a:p>
            <a:r>
              <a:rPr lang="en-US" sz="2200" dirty="0"/>
              <a:t>  The Executive Director or designee, as a further impartial decision-maker, will review the comprehensiveness and accuracy of the investigation and the conclusions, and issue written findings to both the complainant and respondent within thirty (30) school days of the appeal.  </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31</a:t>
            </a:fld>
            <a:endParaRPr lang="en-US"/>
          </a:p>
        </p:txBody>
      </p:sp>
    </p:spTree>
    <p:extLst>
      <p:ext uri="{BB962C8B-B14F-4D97-AF65-F5344CB8AC3E}">
        <p14:creationId xmlns:p14="http://schemas.microsoft.com/office/powerpoint/2010/main" val="115662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Records/Notice  </a:t>
            </a:r>
          </a:p>
        </p:txBody>
      </p:sp>
      <p:sp>
        <p:nvSpPr>
          <p:cNvPr id="3" name="Content Placeholder 2"/>
          <p:cNvSpPr>
            <a:spLocks noGrp="1"/>
          </p:cNvSpPr>
          <p:nvPr>
            <p:ph sz="half" idx="2"/>
          </p:nvPr>
        </p:nvSpPr>
        <p:spPr/>
        <p:txBody>
          <a:bodyPr/>
          <a:lstStyle/>
          <a:p>
            <a:r>
              <a:rPr lang="en-US" sz="2400" dirty="0"/>
              <a:t>A record will be maintained for a period of seven years of any actions, including supportive measures, taken in response to a report or formal complaint of sexual harassment and Collaborative staff will document the basis for the </a:t>
            </a:r>
            <a:r>
              <a:rPr lang="en-US" sz="2400" dirty="0" err="1"/>
              <a:t>Collaborative’s</a:t>
            </a:r>
            <a:r>
              <a:rPr lang="en-US" sz="2400" dirty="0"/>
              <a:t> conclusion that its response was not deliberately indifferent.</a:t>
            </a:r>
          </a:p>
          <a:p>
            <a:endParaRPr lang="en-US" sz="2400" dirty="0"/>
          </a:p>
          <a:p>
            <a:r>
              <a:rPr lang="en-US" sz="2400" dirty="0"/>
              <a:t>The Collaborative must notify applicants for employment, parents, employees and all unions of the name or title of the Title IX Coordinator, his or her address, email address and telephone number.  The Title IX Coordinator’s information must be displayed prominently on the </a:t>
            </a:r>
            <a:r>
              <a:rPr lang="en-US" sz="2400" dirty="0" err="1"/>
              <a:t>Collaborative’s</a:t>
            </a:r>
            <a:r>
              <a:rPr lang="en-US" sz="2400" dirty="0"/>
              <a:t> website.  </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32</a:t>
            </a:fld>
            <a:endParaRPr lang="en-US"/>
          </a:p>
        </p:txBody>
      </p:sp>
    </p:spTree>
    <p:extLst>
      <p:ext uri="{BB962C8B-B14F-4D97-AF65-F5344CB8AC3E}">
        <p14:creationId xmlns:p14="http://schemas.microsoft.com/office/powerpoint/2010/main" val="1146447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Retaliation prohibited </a:t>
            </a:r>
          </a:p>
        </p:txBody>
      </p:sp>
      <p:sp>
        <p:nvSpPr>
          <p:cNvPr id="3" name="Content Placeholder 2"/>
          <p:cNvSpPr>
            <a:spLocks noGrp="1"/>
          </p:cNvSpPr>
          <p:nvPr>
            <p:ph sz="half" idx="2"/>
          </p:nvPr>
        </p:nvSpPr>
        <p:spPr/>
        <p:txBody>
          <a:bodyPr/>
          <a:lstStyle/>
          <a:p>
            <a:r>
              <a:rPr lang="en-US" sz="2400" dirty="0"/>
              <a:t>Complainants and those who participate in the complaint resolution process or who otherwise oppose in a reasonable manner an act or policy believed to constitute discrimination are protected from retaliation by law and Collaborative policy. </a:t>
            </a:r>
          </a:p>
          <a:p>
            <a:r>
              <a:rPr lang="en-US" sz="2400" dirty="0"/>
              <a:t>The coordinator or designee will inform all involved individuals that retaliation is prohibited, and that anyone who feels that they have experienced retaliation for filing a complaint or participating in the resolution process should inform the coordinator. </a:t>
            </a:r>
          </a:p>
          <a:p>
            <a:r>
              <a:rPr lang="en-US" sz="2400" dirty="0"/>
              <a:t>The coordinator will investigate reports of retaliation and, where retaliation is found, take separate remedial and disciplinary action. </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33</a:t>
            </a:fld>
            <a:endParaRPr lang="en-US"/>
          </a:p>
        </p:txBody>
      </p:sp>
    </p:spTree>
    <p:extLst>
      <p:ext uri="{BB962C8B-B14F-4D97-AF65-F5344CB8AC3E}">
        <p14:creationId xmlns:p14="http://schemas.microsoft.com/office/powerpoint/2010/main" val="4153066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5" name="Rectangle 2"/>
          <p:cNvSpPr>
            <a:spLocks noGrp="1" noChangeArrowheads="1"/>
          </p:cNvSpPr>
          <p:nvPr>
            <p:ph type="title"/>
          </p:nvPr>
        </p:nvSpPr>
        <p:spPr>
          <a:xfrm>
            <a:off x="685800" y="228600"/>
            <a:ext cx="8001000" cy="1295400"/>
          </a:xfrm>
        </p:spPr>
        <p:txBody>
          <a:bodyPr/>
          <a:lstStyle/>
          <a:p>
            <a:pPr algn="ctr" eaLnBrk="1" hangingPunct="1"/>
            <a:r>
              <a:rPr lang="en-US" sz="4800" b="1" dirty="0"/>
              <a:t>Questions?</a:t>
            </a:r>
          </a:p>
        </p:txBody>
      </p:sp>
      <p:sp>
        <p:nvSpPr>
          <p:cNvPr id="317446" name="Rectangle 3"/>
          <p:cNvSpPr>
            <a:spLocks noGrp="1" noChangeArrowheads="1"/>
          </p:cNvSpPr>
          <p:nvPr>
            <p:ph type="body" sz="half" idx="4294967295"/>
          </p:nvPr>
        </p:nvSpPr>
        <p:spPr>
          <a:xfrm>
            <a:off x="381000" y="1752600"/>
            <a:ext cx="8305800" cy="4419600"/>
          </a:xfrm>
        </p:spPr>
        <p:txBody>
          <a:bodyPr/>
          <a:lstStyle/>
          <a:p>
            <a:pPr marL="0" indent="0" algn="ctr" eaLnBrk="1" hangingPunct="1">
              <a:buFont typeface="Wingdings" pitchFamily="2" charset="2"/>
              <a:buNone/>
            </a:pPr>
            <a:endParaRPr lang="en-US" sz="2000" i="1"/>
          </a:p>
          <a:p>
            <a:pPr marL="0" indent="0" algn="ctr" eaLnBrk="1" hangingPunct="1">
              <a:buFont typeface="Wingdings" pitchFamily="2" charset="2"/>
              <a:buNone/>
            </a:pPr>
            <a:endParaRPr lang="en-US" sz="2000" i="1"/>
          </a:p>
        </p:txBody>
      </p:sp>
      <p:pic>
        <p:nvPicPr>
          <p:cNvPr id="317447" name="Picture 6" descr="MCj04348590000[1]"/>
          <p:cNvPicPr>
            <a:picLocks noChangeAspect="1" noChangeArrowheads="1"/>
          </p:cNvPicPr>
          <p:nvPr/>
        </p:nvPicPr>
        <p:blipFill>
          <a:blip r:embed="rId3">
            <a:lum bright="70000" contrast="-70000"/>
            <a:grayscl/>
            <a:extLst>
              <a:ext uri="{28A0092B-C50C-407E-A947-70E740481C1C}">
                <a14:useLocalDpi xmlns:a14="http://schemas.microsoft.com/office/drawing/2010/main" val="0"/>
              </a:ext>
            </a:extLst>
          </a:blip>
          <a:srcRect/>
          <a:stretch>
            <a:fillRect/>
          </a:stretch>
        </p:blipFill>
        <p:spPr bwMode="auto">
          <a:xfrm>
            <a:off x="2609850" y="1905000"/>
            <a:ext cx="4419600" cy="3979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dirty="0"/>
              <a:t>© 2020 Murphy, Hesse, Toomey &amp; </a:t>
            </a:r>
            <a:r>
              <a:rPr lang="en-US" dirty="0" err="1"/>
              <a:t>Lehane</a:t>
            </a:r>
            <a:r>
              <a:rPr lang="en-US" dirty="0"/>
              <a:t> LLP. All Rights Reserved.</a:t>
            </a:r>
          </a:p>
        </p:txBody>
      </p:sp>
      <p:sp>
        <p:nvSpPr>
          <p:cNvPr id="4" name="Slide Number Placeholder 3"/>
          <p:cNvSpPr>
            <a:spLocks noGrp="1"/>
          </p:cNvSpPr>
          <p:nvPr>
            <p:ph type="sldNum" sz="quarter" idx="12"/>
          </p:nvPr>
        </p:nvSpPr>
        <p:spPr/>
        <p:txBody>
          <a:bodyPr/>
          <a:lstStyle/>
          <a:p>
            <a:pPr>
              <a:defRPr/>
            </a:pPr>
            <a:fld id="{4F9F9C3A-A553-4DA9-B124-D796C22122F2}" type="slidenum">
              <a:rPr lang="en-US" smtClean="0"/>
              <a:pPr>
                <a:defRPr/>
              </a:pPr>
              <a:t>34</a:t>
            </a:fld>
            <a:endParaRPr lang="en-US"/>
          </a:p>
        </p:txBody>
      </p:sp>
    </p:spTree>
    <p:extLst>
      <p:ext uri="{BB962C8B-B14F-4D97-AF65-F5344CB8AC3E}">
        <p14:creationId xmlns:p14="http://schemas.microsoft.com/office/powerpoint/2010/main" val="1970528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body" sz="half" idx="4294967295"/>
          </p:nvPr>
        </p:nvSpPr>
        <p:spPr>
          <a:xfrm>
            <a:off x="838200" y="1600200"/>
            <a:ext cx="7772400" cy="4530725"/>
          </a:xfrm>
        </p:spPr>
        <p:txBody>
          <a:bodyPr/>
          <a:lstStyle/>
          <a:p>
            <a:pPr algn="ctr" eaLnBrk="1" hangingPunct="1">
              <a:buFont typeface="Wingdings" pitchFamily="2" charset="2"/>
              <a:buNone/>
            </a:pPr>
            <a:endParaRPr lang="en-US" dirty="0"/>
          </a:p>
          <a:p>
            <a:pPr eaLnBrk="1" hangingPunct="1">
              <a:buFont typeface="Wingdings" pitchFamily="2" charset="2"/>
              <a:buNone/>
            </a:pPr>
            <a:r>
              <a:rPr lang="en-US" dirty="0"/>
              <a:t>Quincy	    	 Boston	           Springfield</a:t>
            </a:r>
          </a:p>
          <a:p>
            <a:pPr algn="ctr" eaLnBrk="1" hangingPunct="1">
              <a:buFont typeface="Wingdings" pitchFamily="2" charset="2"/>
              <a:buNone/>
            </a:pPr>
            <a:endParaRPr lang="en-US" sz="1400" dirty="0"/>
          </a:p>
          <a:p>
            <a:pPr eaLnBrk="1" hangingPunct="1">
              <a:buFont typeface="Wingdings" pitchFamily="2" charset="2"/>
              <a:buNone/>
            </a:pPr>
            <a:r>
              <a:rPr lang="en-US" sz="1200" dirty="0"/>
              <a:t>Crown Colony Plaza      	  	 75-101 Federal Street		One Monarch Place</a:t>
            </a:r>
          </a:p>
          <a:p>
            <a:pPr eaLnBrk="1" hangingPunct="1">
              <a:buFont typeface="Wingdings" pitchFamily="2" charset="2"/>
              <a:buNone/>
            </a:pPr>
            <a:r>
              <a:rPr lang="en-US" sz="1200" dirty="0"/>
              <a:t>300 Crown Colony Drive	  	 Suite 410		        	1414 Main Street 1310R</a:t>
            </a:r>
          </a:p>
          <a:p>
            <a:pPr eaLnBrk="1" hangingPunct="1">
              <a:buFont typeface="Wingdings" pitchFamily="2" charset="2"/>
              <a:buNone/>
            </a:pPr>
            <a:r>
              <a:rPr lang="en-US" sz="1200" dirty="0"/>
              <a:t>Quincy, MA  02169		 Boston, MA  02210	  	Suite 1310R								Springfield, MA  01144</a:t>
            </a:r>
          </a:p>
          <a:p>
            <a:pPr eaLnBrk="1" hangingPunct="1">
              <a:buFont typeface="Wingdings" pitchFamily="2" charset="2"/>
              <a:buNone/>
            </a:pPr>
            <a:endParaRPr lang="en-US" sz="1200" dirty="0"/>
          </a:p>
          <a:p>
            <a:pPr eaLnBrk="1" hangingPunct="1">
              <a:buFont typeface="Wingdings" pitchFamily="2" charset="2"/>
              <a:buNone/>
            </a:pPr>
            <a:r>
              <a:rPr lang="en-US" sz="1200" dirty="0"/>
              <a:t> Tel: (617) 479-5000		Tel: (617) 479-5000	      	Tel: (888) 841-4850</a:t>
            </a:r>
          </a:p>
          <a:p>
            <a:pPr eaLnBrk="1" hangingPunct="1">
              <a:buFont typeface="Wingdings" pitchFamily="2" charset="2"/>
              <a:buNone/>
            </a:pPr>
            <a:r>
              <a:rPr lang="en-US" sz="1200" dirty="0"/>
              <a:t> Fax: (617) 479-6469                    	Fax: (617) 338-1324                  	Fax: (617) 479-6469</a:t>
            </a:r>
          </a:p>
          <a:p>
            <a:pPr eaLnBrk="1" hangingPunct="1">
              <a:buFont typeface="Wingdings" pitchFamily="2" charset="2"/>
              <a:buNone/>
            </a:pPr>
            <a:endParaRPr lang="en-US" sz="1200" dirty="0"/>
          </a:p>
          <a:p>
            <a:pPr eaLnBrk="1" hangingPunct="1">
              <a:buFont typeface="Wingdings" pitchFamily="2" charset="2"/>
              <a:buNone/>
            </a:pPr>
            <a:endParaRPr lang="en-US" sz="1200" dirty="0"/>
          </a:p>
          <a:p>
            <a:pPr eaLnBrk="1" hangingPunct="1">
              <a:buFont typeface="Wingdings" pitchFamily="2" charset="2"/>
              <a:buNone/>
            </a:pPr>
            <a:r>
              <a:rPr lang="en-US" sz="1200" dirty="0"/>
              <a:t>				</a:t>
            </a:r>
            <a:endParaRPr lang="en-US" sz="1200" b="1" dirty="0"/>
          </a:p>
        </p:txBody>
      </p:sp>
      <p:pic>
        <p:nvPicPr>
          <p:cNvPr id="10" name="Picture 3" descr="mhtl logo"/>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62000" y="304800"/>
            <a:ext cx="69342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Footer Placeholder 4"/>
          <p:cNvSpPr>
            <a:spLocks noGrp="1"/>
          </p:cNvSpPr>
          <p:nvPr>
            <p:ph type="ftr" sz="quarter" idx="11"/>
          </p:nvPr>
        </p:nvSpPr>
        <p:spPr/>
        <p:txBody>
          <a:bodyPr/>
          <a:lstStyle/>
          <a:p>
            <a:pPr>
              <a:defRPr/>
            </a:pPr>
            <a:r>
              <a:rPr lang="en-US" dirty="0"/>
              <a:t>© 2020 Murphy, Hesse, Toomey &amp; </a:t>
            </a:r>
            <a:r>
              <a:rPr lang="en-US" dirty="0" err="1"/>
              <a:t>Lehane</a:t>
            </a:r>
            <a:r>
              <a:rPr lang="en-US" dirty="0"/>
              <a:t> LLP. All Rights Reserved.</a:t>
            </a:r>
          </a:p>
        </p:txBody>
      </p:sp>
      <p:sp>
        <p:nvSpPr>
          <p:cNvPr id="6" name="Slide Number Placeholder 5"/>
          <p:cNvSpPr>
            <a:spLocks noGrp="1"/>
          </p:cNvSpPr>
          <p:nvPr>
            <p:ph type="sldNum" sz="quarter" idx="12"/>
          </p:nvPr>
        </p:nvSpPr>
        <p:spPr/>
        <p:txBody>
          <a:bodyPr/>
          <a:lstStyle/>
          <a:p>
            <a:pPr>
              <a:defRPr/>
            </a:pPr>
            <a:fld id="{4F9F9C3A-A553-4DA9-B124-D796C22122F2}" type="slidenum">
              <a:rPr lang="en-US" smtClean="0"/>
              <a:pPr>
                <a:defRPr/>
              </a:pPr>
              <a:t>35</a:t>
            </a:fld>
            <a:endParaRPr lang="en-US"/>
          </a:p>
        </p:txBody>
      </p:sp>
    </p:spTree>
    <p:extLst>
      <p:ext uri="{BB962C8B-B14F-4D97-AF65-F5344CB8AC3E}">
        <p14:creationId xmlns:p14="http://schemas.microsoft.com/office/powerpoint/2010/main" val="231565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Content Placeholder 2"/>
          <p:cNvSpPr>
            <a:spLocks noGrp="1"/>
          </p:cNvSpPr>
          <p:nvPr>
            <p:ph sz="half" idx="2"/>
          </p:nvPr>
        </p:nvSpPr>
        <p:spPr/>
        <p:txBody>
          <a:bodyPr/>
          <a:lstStyle/>
          <a:p>
            <a:r>
              <a:rPr lang="en-US" sz="2000" dirty="0"/>
              <a:t>In the educational context, sexual harassment means conduct on the basis of sex that satisfies one or more of the following: </a:t>
            </a:r>
          </a:p>
          <a:p>
            <a:pPr lvl="1"/>
            <a:r>
              <a:rPr lang="en-US" sz="2000" dirty="0"/>
              <a:t>An employee of the recipient conditioning the provision of an aid, benefit, or service of the recipient on an individual’s participation in unwelcome sexual conduct (“quid pro quo harassment”); </a:t>
            </a:r>
          </a:p>
          <a:p>
            <a:pPr lvl="1"/>
            <a:r>
              <a:rPr lang="en-US" sz="2000" dirty="0"/>
              <a:t>Unwelcome conduct determined by a reasonable person to be so severe, pervasive, and objectively offensive that it effectively denies a person equal access to the recipient’s education program or activity (“hostile environment harassment”); or</a:t>
            </a:r>
          </a:p>
          <a:p>
            <a:pPr lvl="1"/>
            <a:r>
              <a:rPr lang="en-US" sz="2000" dirty="0"/>
              <a:t>“Sexual assault” as defined in 20 U.S.C. 1092(f)(6)(A)(v), “dating violence” as defined in 34 U.S.C. 12291(a)(10), “domestic violence” as defined in 34 U.S.C. 12291(a)(8), or “stalking” as defined in 34 U.S.C. 12291(a)(30)</a:t>
            </a:r>
          </a:p>
          <a:p>
            <a:endParaRPr lang="en-US" sz="20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4</a:t>
            </a:fld>
            <a:endParaRPr lang="en-US"/>
          </a:p>
        </p:txBody>
      </p:sp>
    </p:spTree>
    <p:extLst>
      <p:ext uri="{BB962C8B-B14F-4D97-AF65-F5344CB8AC3E}">
        <p14:creationId xmlns:p14="http://schemas.microsoft.com/office/powerpoint/2010/main" val="277575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a:t>
            </a:r>
          </a:p>
        </p:txBody>
      </p:sp>
      <p:sp>
        <p:nvSpPr>
          <p:cNvPr id="3" name="Content Placeholder 2"/>
          <p:cNvSpPr>
            <a:spLocks noGrp="1"/>
          </p:cNvSpPr>
          <p:nvPr>
            <p:ph sz="half" idx="2"/>
          </p:nvPr>
        </p:nvSpPr>
        <p:spPr/>
        <p:txBody>
          <a:bodyPr/>
          <a:lstStyle/>
          <a:p>
            <a:r>
              <a:rPr lang="en-US" dirty="0"/>
              <a:t>“Complainant” means an individual who is alleged to be the victim of conduct that could constitute sexual harassment</a:t>
            </a:r>
          </a:p>
          <a:p>
            <a:endParaRPr lang="en-US" dirty="0"/>
          </a:p>
          <a:p>
            <a:r>
              <a:rPr lang="en-US" dirty="0"/>
              <a:t>“Respondent” means an individual who has been reported to be the perpetrator of conduct that could constitute sexual harassment.</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5</a:t>
            </a:fld>
            <a:endParaRPr lang="en-US"/>
          </a:p>
        </p:txBody>
      </p:sp>
    </p:spTree>
    <p:extLst>
      <p:ext uri="{BB962C8B-B14F-4D97-AF65-F5344CB8AC3E}">
        <p14:creationId xmlns:p14="http://schemas.microsoft.com/office/powerpoint/2010/main" val="12618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Knowledge </a:t>
            </a:r>
          </a:p>
        </p:txBody>
      </p:sp>
      <p:sp>
        <p:nvSpPr>
          <p:cNvPr id="3" name="Content Placeholder 2"/>
          <p:cNvSpPr>
            <a:spLocks noGrp="1"/>
          </p:cNvSpPr>
          <p:nvPr>
            <p:ph sz="half" idx="2"/>
          </p:nvPr>
        </p:nvSpPr>
        <p:spPr/>
        <p:txBody>
          <a:bodyPr/>
          <a:lstStyle/>
          <a:p>
            <a:r>
              <a:rPr lang="en-US" sz="2200" dirty="0"/>
              <a:t>Must respond to complaints when have actual knowledge</a:t>
            </a:r>
          </a:p>
          <a:p>
            <a:pPr lvl="1"/>
            <a:r>
              <a:rPr lang="en-US" sz="2200" dirty="0"/>
              <a:t>Students cannot confide information.  </a:t>
            </a:r>
          </a:p>
          <a:p>
            <a:endParaRPr lang="en-US" sz="2200" dirty="0"/>
          </a:p>
          <a:p>
            <a:r>
              <a:rPr lang="en-US" sz="2200" dirty="0"/>
              <a:t>“Actual knowledge” means notice of sexual harassment or allegations of sexual harassment to any employee of the Collaborative, except that this standard is not met when the only official of the Collaborative with actual knowledge is the respondent (where the respondent is an employee). Imputation of knowledge based solely on vicarious liability or constructive notice is insufficient to constitute actual knowledge. Complaints will be addressed whenever the Collaborative has actual knowledge of the allegation.</a:t>
            </a:r>
          </a:p>
          <a:p>
            <a:endParaRPr lang="en-US"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6</a:t>
            </a:fld>
            <a:endParaRPr lang="en-US"/>
          </a:p>
        </p:txBody>
      </p:sp>
    </p:spTree>
    <p:extLst>
      <p:ext uri="{BB962C8B-B14F-4D97-AF65-F5344CB8AC3E}">
        <p14:creationId xmlns:p14="http://schemas.microsoft.com/office/powerpoint/2010/main" val="3726746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constraints </a:t>
            </a:r>
          </a:p>
        </p:txBody>
      </p:sp>
      <p:sp>
        <p:nvSpPr>
          <p:cNvPr id="3" name="Content Placeholder 2"/>
          <p:cNvSpPr>
            <a:spLocks noGrp="1"/>
          </p:cNvSpPr>
          <p:nvPr>
            <p:ph sz="half" idx="2"/>
          </p:nvPr>
        </p:nvSpPr>
        <p:spPr/>
        <p:txBody>
          <a:bodyPr/>
          <a:lstStyle/>
          <a:p>
            <a:r>
              <a:rPr lang="en-US" sz="2200" dirty="0"/>
              <a:t>Title IX only applies to locations, events, and/ or circumstances in which the Collaborative exercises substantial control.  </a:t>
            </a:r>
          </a:p>
          <a:p>
            <a:pPr lvl="1"/>
            <a:r>
              <a:rPr lang="en-US" sz="2200" dirty="0"/>
              <a:t>No longer have to investigate or address off-campus conduct over which the school does not exercise substantial control. </a:t>
            </a:r>
          </a:p>
          <a:p>
            <a:pPr lvl="1"/>
            <a:r>
              <a:rPr lang="en-US" sz="2200" dirty="0"/>
              <a:t>It must have occurred in the Collaborative program.  </a:t>
            </a:r>
          </a:p>
          <a:p>
            <a:endParaRPr lang="en-US" sz="2200" dirty="0"/>
          </a:p>
          <a:p>
            <a:r>
              <a:rPr lang="en-US" sz="2200" dirty="0"/>
              <a:t>It does not apply to events that were alleged to have occurred outside the United States.  </a:t>
            </a:r>
          </a:p>
          <a:p>
            <a:endParaRPr lang="en-US" sz="2200" dirty="0"/>
          </a:p>
          <a:p>
            <a:r>
              <a:rPr lang="en-US" sz="2200" dirty="0"/>
              <a:t>There is no time limit or statute of limitation on timing to file a formal complaint. However, at the time of filing a formal complaint, a complainant must be participating or attempting to participate in a program or activity of the Collaborative. </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7</a:t>
            </a:fld>
            <a:endParaRPr lang="en-US"/>
          </a:p>
        </p:txBody>
      </p:sp>
    </p:spTree>
    <p:extLst>
      <p:ext uri="{BB962C8B-B14F-4D97-AF65-F5344CB8AC3E}">
        <p14:creationId xmlns:p14="http://schemas.microsoft.com/office/powerpoint/2010/main" val="136678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Upon receipt of actual knowledge </a:t>
            </a:r>
          </a:p>
        </p:txBody>
      </p:sp>
      <p:sp>
        <p:nvSpPr>
          <p:cNvPr id="3" name="Content Placeholder 2"/>
          <p:cNvSpPr>
            <a:spLocks noGrp="1"/>
          </p:cNvSpPr>
          <p:nvPr>
            <p:ph sz="half" idx="2"/>
          </p:nvPr>
        </p:nvSpPr>
        <p:spPr/>
        <p:txBody>
          <a:bodyPr/>
          <a:lstStyle/>
          <a:p>
            <a:r>
              <a:rPr lang="en-US" sz="2200" dirty="0"/>
              <a:t>Employees notify Title IX Coordinator or people file report directly with Title IX officer </a:t>
            </a:r>
          </a:p>
          <a:p>
            <a:endParaRPr lang="en-US" sz="2200" dirty="0"/>
          </a:p>
          <a:p>
            <a:r>
              <a:rPr lang="en-US" sz="2200" dirty="0"/>
              <a:t>The Title IX Coordinator must then contact the complainant upon receiving the complaint within 2 school days and do the following: </a:t>
            </a:r>
          </a:p>
          <a:p>
            <a:pPr lvl="1"/>
            <a:r>
              <a:rPr lang="en-US" sz="2200" dirty="0"/>
              <a:t>Discuss and offer supportive measures; </a:t>
            </a:r>
          </a:p>
          <a:p>
            <a:pPr lvl="1"/>
            <a:r>
              <a:rPr lang="en-US" sz="2200" dirty="0"/>
              <a:t>Consider the complainant’s wishes with respect to supportive measures; </a:t>
            </a:r>
          </a:p>
          <a:p>
            <a:pPr lvl="1"/>
            <a:r>
              <a:rPr lang="en-US" sz="2200" dirty="0"/>
              <a:t>Explain that supportive measures may be received with or without filing a formal complaint; </a:t>
            </a:r>
          </a:p>
          <a:p>
            <a:pPr lvl="1"/>
            <a:r>
              <a:rPr lang="en-US" sz="2200" dirty="0"/>
              <a:t>Determine whether the complainant wishes to file a formal complaint; and</a:t>
            </a:r>
          </a:p>
          <a:p>
            <a:pPr lvl="1"/>
            <a:r>
              <a:rPr lang="en-US" sz="2200" dirty="0"/>
              <a:t>Explain to the complainant the purpose of filing a formal complaint</a:t>
            </a:r>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8</a:t>
            </a:fld>
            <a:endParaRPr lang="en-US"/>
          </a:p>
        </p:txBody>
      </p:sp>
    </p:spTree>
    <p:extLst>
      <p:ext uri="{BB962C8B-B14F-4D97-AF65-F5344CB8AC3E}">
        <p14:creationId xmlns:p14="http://schemas.microsoft.com/office/powerpoint/2010/main" val="11770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Offer Supportive Measures </a:t>
            </a:r>
          </a:p>
        </p:txBody>
      </p:sp>
      <p:sp>
        <p:nvSpPr>
          <p:cNvPr id="3" name="Content Placeholder 2"/>
          <p:cNvSpPr>
            <a:spLocks noGrp="1"/>
          </p:cNvSpPr>
          <p:nvPr>
            <p:ph sz="half" idx="2"/>
          </p:nvPr>
        </p:nvSpPr>
        <p:spPr/>
        <p:txBody>
          <a:bodyPr/>
          <a:lstStyle/>
          <a:p>
            <a:r>
              <a:rPr lang="en-US" sz="1600" dirty="0"/>
              <a:t>Complainant and respondents must be offered supportive measures even if they do not file a formal complaint. </a:t>
            </a:r>
          </a:p>
          <a:p>
            <a:endParaRPr lang="en-US" sz="1600" dirty="0"/>
          </a:p>
          <a:p>
            <a:r>
              <a:rPr lang="en-US" sz="1600" dirty="0"/>
              <a:t>“Supportive measures” means non-disciplinary, non-punitive individualized services offered as appropriate, as reasonably available, and without fee or charge to the complainant or the respondent before or after the filing of a formal complaint or where no formal complaint has been filed. Such measures are designed to restore or preserve equal access to the recipient’s education program or activity without unreasonably burdening the other party, including measures designed to protect the safety of all parties or the recipient’s educational environment, or deter sexual harassment. Supportive measures may include counseling, extensions of deadlines or other course-related adjustments, modifications of work or class schedules, campus escort services, mutual restrictions on contact between the parties, changes in work or housing locations, leaves of absence, increased security and monitoring of certain areas of the campus, and other similar measures. The Collaborative must maintain as confidential any supportive measures provided to the complainant or respondent, to the extent that maintaining such confidentiality would not impair the ability of the recipient to provide the supportive measures. The Title IX Coordinator is responsible for coordinating the effective implementation of supportive measures.</a:t>
            </a:r>
          </a:p>
          <a:p>
            <a:endParaRPr lang="en-US" sz="1600" dirty="0"/>
          </a:p>
        </p:txBody>
      </p:sp>
      <p:sp>
        <p:nvSpPr>
          <p:cNvPr id="4" name="Footer Placeholder 3"/>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p:cNvSpPr>
            <a:spLocks noGrp="1"/>
          </p:cNvSpPr>
          <p:nvPr>
            <p:ph type="sldNum" sz="quarter" idx="12"/>
          </p:nvPr>
        </p:nvSpPr>
        <p:spPr/>
        <p:txBody>
          <a:bodyPr/>
          <a:lstStyle/>
          <a:p>
            <a:pPr>
              <a:defRPr/>
            </a:pPr>
            <a:fld id="{4F9F9C3A-A553-4DA9-B124-D796C22122F2}" type="slidenum">
              <a:rPr lang="en-US" smtClean="0"/>
              <a:pPr>
                <a:defRPr/>
              </a:pPr>
              <a:t>9</a:t>
            </a:fld>
            <a:endParaRPr lang="en-US"/>
          </a:p>
        </p:txBody>
      </p:sp>
    </p:spTree>
    <p:extLst>
      <p:ext uri="{BB962C8B-B14F-4D97-AF65-F5344CB8AC3E}">
        <p14:creationId xmlns:p14="http://schemas.microsoft.com/office/powerpoint/2010/main" val="1999830333"/>
      </p:ext>
    </p:extLst>
  </p:cSld>
  <p:clrMapOvr>
    <a:masterClrMapping/>
  </p:clrMapOvr>
</p:sld>
</file>

<file path=ppt/theme/theme1.xml><?xml version="1.0" encoding="utf-8"?>
<a:theme xmlns:a="http://schemas.openxmlformats.org/drawingml/2006/main" name="1_Layers">
  <a:themeElements>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Laye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defRPr dirty="0" smtClean="0">
            <a:latin typeface="+mj-lt"/>
          </a:defRPr>
        </a:defPPr>
      </a:lstStyle>
    </a:tx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29</TotalTime>
  <Words>3940</Words>
  <Application>Microsoft Office PowerPoint</Application>
  <PresentationFormat>Overhead</PresentationFormat>
  <Paragraphs>291</Paragraphs>
  <Slides>35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Times New Roman</vt:lpstr>
      <vt:lpstr>Wingdings</vt:lpstr>
      <vt:lpstr>1_Layers</vt:lpstr>
      <vt:lpstr>PowerPoint Presentation</vt:lpstr>
      <vt:lpstr>Overview</vt:lpstr>
      <vt:lpstr>Definitions </vt:lpstr>
      <vt:lpstr>Definitions </vt:lpstr>
      <vt:lpstr>Definitions </vt:lpstr>
      <vt:lpstr>Actual Knowledge </vt:lpstr>
      <vt:lpstr>Other constraints </vt:lpstr>
      <vt:lpstr>Upon receipt of actual knowledge </vt:lpstr>
      <vt:lpstr>Offer Supportive Measures </vt:lpstr>
      <vt:lpstr>Document, document, document </vt:lpstr>
      <vt:lpstr>Formal complaint </vt:lpstr>
      <vt:lpstr>Dismiss Formal Complaint </vt:lpstr>
      <vt:lpstr>Timeframe  </vt:lpstr>
      <vt:lpstr>Written notice </vt:lpstr>
      <vt:lpstr>Informal Resolution </vt:lpstr>
      <vt:lpstr>Informal Resolution </vt:lpstr>
      <vt:lpstr>Informal Resolution </vt:lpstr>
      <vt:lpstr>Investigation </vt:lpstr>
      <vt:lpstr>Investigation </vt:lpstr>
      <vt:lpstr>Conducting the Investigation</vt:lpstr>
      <vt:lpstr>Conducting the investigation </vt:lpstr>
      <vt:lpstr>Conducting the investigation </vt:lpstr>
      <vt:lpstr>Investigation </vt:lpstr>
      <vt:lpstr>Investigation </vt:lpstr>
      <vt:lpstr>Investigation </vt:lpstr>
      <vt:lpstr>Decision-making </vt:lpstr>
      <vt:lpstr>Decision-making </vt:lpstr>
      <vt:lpstr>Decision-making </vt:lpstr>
      <vt:lpstr>Decision-making </vt:lpstr>
      <vt:lpstr>Appeal </vt:lpstr>
      <vt:lpstr>Appeal </vt:lpstr>
      <vt:lpstr>Records/Notice  </vt:lpstr>
      <vt:lpstr>Retaliation prohibited </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Hilton, Paul</dc:creator>
  <cp:lastModifiedBy>Matthew</cp:lastModifiedBy>
  <cp:revision>3</cp:revision>
  <dcterms:created xsi:type="dcterms:W3CDTF">2020-07-28T13:42:53Z</dcterms:created>
  <dcterms:modified xsi:type="dcterms:W3CDTF">2020-09-04T18:50:30Z</dcterms:modified>
  <cp:version>0</cp:version>
</cp:coreProperties>
</file>